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4" r:id="rId4"/>
  </p:sldMasterIdLst>
  <p:notesMasterIdLst>
    <p:notesMasterId r:id="rId19"/>
  </p:notesMasterIdLst>
  <p:handoutMasterIdLst>
    <p:handoutMasterId r:id="rId20"/>
  </p:handoutMasterIdLst>
  <p:sldIdLst>
    <p:sldId id="256" r:id="rId5"/>
    <p:sldId id="275" r:id="rId6"/>
    <p:sldId id="282" r:id="rId7"/>
    <p:sldId id="281" r:id="rId8"/>
    <p:sldId id="283" r:id="rId9"/>
    <p:sldId id="284" r:id="rId10"/>
    <p:sldId id="285" r:id="rId11"/>
    <p:sldId id="286" r:id="rId12"/>
    <p:sldId id="290" r:id="rId13"/>
    <p:sldId id="277" r:id="rId14"/>
    <p:sldId id="279" r:id="rId15"/>
    <p:sldId id="280" r:id="rId16"/>
    <p:sldId id="289" r:id="rId17"/>
    <p:sldId id="274"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87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033" autoAdjust="0"/>
  </p:normalViewPr>
  <p:slideViewPr>
    <p:cSldViewPr snapToGrid="0" snapToObjects="1">
      <p:cViewPr varScale="1">
        <p:scale>
          <a:sx n="62" d="100"/>
          <a:sy n="62" d="100"/>
        </p:scale>
        <p:origin x="828" y="44"/>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3633DC-3854-4FD4-B269-DD4F676D700B}"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IN"/>
        </a:p>
      </dgm:t>
    </dgm:pt>
    <dgm:pt modelId="{D2BA1900-CD1D-44F3-B027-429C48F1A304}">
      <dgm:prSet phldrT="[Text]" custT="1"/>
      <dgm:spPr>
        <a:gradFill rotWithShape="0">
          <a:gsLst>
            <a:gs pos="3000">
              <a:srgbClr val="002060"/>
            </a:gs>
            <a:gs pos="89000">
              <a:schemeClr val="accent6">
                <a:lumMod val="75000"/>
              </a:schemeClr>
            </a:gs>
            <a:gs pos="1000">
              <a:schemeClr val="accent6">
                <a:lumMod val="50000"/>
              </a:schemeClr>
            </a:gs>
            <a:gs pos="66000">
              <a:schemeClr val="accent6">
                <a:lumMod val="50000"/>
              </a:schemeClr>
            </a:gs>
          </a:gsLst>
          <a:lin ang="5400000" scaled="1"/>
        </a:gradFill>
      </dgm:spPr>
      <dgm:t>
        <a:bodyPr/>
        <a:lstStyle/>
        <a:p>
          <a:r>
            <a:rPr lang="en-IN" sz="1400" dirty="0"/>
            <a:t>Domain Bucket:</a:t>
          </a:r>
        </a:p>
        <a:p>
          <a:r>
            <a:rPr lang="en-IN" sz="1400" dirty="0"/>
            <a:t>Disaster management</a:t>
          </a:r>
        </a:p>
      </dgm:t>
    </dgm:pt>
    <dgm:pt modelId="{E14D3EFC-A5B4-457C-B26F-A51DDA90D7A4}" type="parTrans" cxnId="{DC8FA965-3A9F-4108-9513-0353DA78897F}">
      <dgm:prSet/>
      <dgm:spPr/>
      <dgm:t>
        <a:bodyPr/>
        <a:lstStyle/>
        <a:p>
          <a:endParaRPr lang="en-IN"/>
        </a:p>
      </dgm:t>
    </dgm:pt>
    <dgm:pt modelId="{646194FE-E2E0-41A9-8B88-3D47934FCF51}" type="sibTrans" cxnId="{DC8FA965-3A9F-4108-9513-0353DA78897F}">
      <dgm:prSet custT="1"/>
      <dgm:spPr>
        <a:gradFill rotWithShape="0">
          <a:gsLst>
            <a:gs pos="3000">
              <a:srgbClr val="002060"/>
            </a:gs>
            <a:gs pos="89000">
              <a:schemeClr val="accent6">
                <a:lumMod val="75000"/>
              </a:schemeClr>
            </a:gs>
            <a:gs pos="1000">
              <a:schemeClr val="accent6">
                <a:lumMod val="50000"/>
              </a:schemeClr>
            </a:gs>
            <a:gs pos="66000">
              <a:schemeClr val="accent6">
                <a:lumMod val="50000"/>
              </a:schemeClr>
            </a:gs>
          </a:gsLst>
          <a:lin ang="5400000" scaled="1"/>
        </a:gradFill>
      </dgm:spPr>
      <dgm:t>
        <a:bodyPr/>
        <a:lstStyle/>
        <a:p>
          <a:r>
            <a:rPr lang="en-IN" sz="1800" dirty="0"/>
            <a:t>Team ID:</a:t>
          </a:r>
        </a:p>
        <a:p>
          <a:r>
            <a:rPr lang="en-IN" sz="1800" dirty="0"/>
            <a:t>13567</a:t>
          </a:r>
          <a:endParaRPr lang="en-IN" sz="2400" dirty="0"/>
        </a:p>
      </dgm:t>
    </dgm:pt>
    <dgm:pt modelId="{41CB0F90-71FC-4F61-9A1C-A4930122D9A2}">
      <dgm:prSet phldrT="[Text]" custT="1"/>
      <dgm:spPr>
        <a:gradFill rotWithShape="0">
          <a:gsLst>
            <a:gs pos="3000">
              <a:srgbClr val="002060"/>
            </a:gs>
            <a:gs pos="89000">
              <a:schemeClr val="accent6">
                <a:lumMod val="75000"/>
              </a:schemeClr>
            </a:gs>
            <a:gs pos="1000">
              <a:schemeClr val="accent6">
                <a:lumMod val="50000"/>
              </a:schemeClr>
            </a:gs>
            <a:gs pos="66000">
              <a:schemeClr val="accent6">
                <a:lumMod val="50000"/>
              </a:schemeClr>
            </a:gs>
          </a:gsLst>
          <a:lin ang="5400000" scaled="1"/>
        </a:gradFill>
      </dgm:spPr>
      <dgm:t>
        <a:bodyPr/>
        <a:lstStyle/>
        <a:p>
          <a:r>
            <a:rPr lang="en-IN" sz="1400" dirty="0"/>
            <a:t>Organization:</a:t>
          </a:r>
        </a:p>
        <a:p>
          <a:r>
            <a:rPr lang="en-IN" sz="1400" dirty="0"/>
            <a:t>Ministry of Defence</a:t>
          </a:r>
        </a:p>
      </dgm:t>
    </dgm:pt>
    <dgm:pt modelId="{2C043855-D7DA-4F41-AF1B-2645DF47B0F5}" type="parTrans" cxnId="{9F5952F1-BCAD-403F-BD03-35D1687C769A}">
      <dgm:prSet/>
      <dgm:spPr/>
      <dgm:t>
        <a:bodyPr/>
        <a:lstStyle/>
        <a:p>
          <a:endParaRPr lang="en-IN"/>
        </a:p>
      </dgm:t>
    </dgm:pt>
    <dgm:pt modelId="{32A287AF-CFFD-49D2-AC68-33FD22B3C6C7}" type="sibTrans" cxnId="{9F5952F1-BCAD-403F-BD03-35D1687C769A}">
      <dgm:prSet custT="1"/>
      <dgm:spPr>
        <a:gradFill rotWithShape="0">
          <a:gsLst>
            <a:gs pos="3000">
              <a:srgbClr val="002060"/>
            </a:gs>
            <a:gs pos="89000">
              <a:schemeClr val="accent6">
                <a:lumMod val="75000"/>
              </a:schemeClr>
            </a:gs>
            <a:gs pos="1000">
              <a:schemeClr val="accent6">
                <a:lumMod val="50000"/>
              </a:schemeClr>
            </a:gs>
            <a:gs pos="66000">
              <a:schemeClr val="accent6">
                <a:lumMod val="50000"/>
              </a:schemeClr>
            </a:gs>
          </a:gsLst>
          <a:lin ang="5400000" scaled="1"/>
        </a:gradFill>
      </dgm:spPr>
      <dgm:t>
        <a:bodyPr/>
        <a:lstStyle/>
        <a:p>
          <a:r>
            <a:rPr lang="en-IN" sz="1600" dirty="0"/>
            <a:t>Team leader:</a:t>
          </a:r>
        </a:p>
        <a:p>
          <a:r>
            <a:rPr lang="en-IN" sz="1600" dirty="0" err="1"/>
            <a:t>S.Varsha</a:t>
          </a:r>
          <a:endParaRPr lang="en-IN" sz="1600" dirty="0"/>
        </a:p>
      </dgm:t>
    </dgm:pt>
    <dgm:pt modelId="{9D34C945-5E81-4AA7-8ADC-1C1FED717A15}">
      <dgm:prSet phldrT="[Text]" custT="1"/>
      <dgm:spPr>
        <a:gradFill rotWithShape="0">
          <a:gsLst>
            <a:gs pos="3000">
              <a:srgbClr val="002060"/>
            </a:gs>
            <a:gs pos="89000">
              <a:schemeClr val="accent6">
                <a:lumMod val="75000"/>
              </a:schemeClr>
            </a:gs>
            <a:gs pos="1000">
              <a:schemeClr val="accent6">
                <a:lumMod val="50000"/>
              </a:schemeClr>
            </a:gs>
            <a:gs pos="66000">
              <a:schemeClr val="accent6">
                <a:lumMod val="50000"/>
              </a:schemeClr>
            </a:gs>
          </a:gsLst>
          <a:lin ang="5400000" scaled="1"/>
        </a:gradFill>
      </dgm:spPr>
      <dgm:t>
        <a:bodyPr/>
        <a:lstStyle/>
        <a:p>
          <a:r>
            <a:rPr lang="en-IN" sz="1800" dirty="0"/>
            <a:t>Institute:</a:t>
          </a:r>
        </a:p>
        <a:p>
          <a:r>
            <a:rPr lang="en-IN" sz="1800" dirty="0"/>
            <a:t>Shiv Nadar University,</a:t>
          </a:r>
        </a:p>
        <a:p>
          <a:r>
            <a:rPr lang="en-IN" sz="1800" dirty="0"/>
            <a:t>Chennai</a:t>
          </a:r>
        </a:p>
      </dgm:t>
    </dgm:pt>
    <dgm:pt modelId="{3251AB10-C542-448E-96C5-8365F87D3887}" type="parTrans" cxnId="{50B8813E-9E9A-4EAF-88E5-EEDF66DED7AE}">
      <dgm:prSet/>
      <dgm:spPr/>
      <dgm:t>
        <a:bodyPr/>
        <a:lstStyle/>
        <a:p>
          <a:endParaRPr lang="en-IN"/>
        </a:p>
      </dgm:t>
    </dgm:pt>
    <dgm:pt modelId="{9CBE22AD-F6F2-4B62-B68D-84C0FB1039FC}" type="sibTrans" cxnId="{50B8813E-9E9A-4EAF-88E5-EEDF66DED7AE}">
      <dgm:prSet custT="1"/>
      <dgm:spPr>
        <a:gradFill rotWithShape="0">
          <a:gsLst>
            <a:gs pos="3000">
              <a:srgbClr val="002060"/>
            </a:gs>
            <a:gs pos="89000">
              <a:schemeClr val="accent6">
                <a:lumMod val="75000"/>
              </a:schemeClr>
            </a:gs>
            <a:gs pos="1000">
              <a:schemeClr val="accent6">
                <a:lumMod val="50000"/>
              </a:schemeClr>
            </a:gs>
            <a:gs pos="66000">
              <a:schemeClr val="accent6">
                <a:lumMod val="50000"/>
              </a:schemeClr>
            </a:gs>
          </a:gsLst>
          <a:lin ang="5400000" scaled="1"/>
        </a:gradFill>
      </dgm:spPr>
      <dgm:t>
        <a:bodyPr/>
        <a:lstStyle/>
        <a:p>
          <a:r>
            <a:rPr lang="en-IN" sz="2400" dirty="0"/>
            <a:t>Institute ID:</a:t>
          </a:r>
        </a:p>
        <a:p>
          <a:r>
            <a:rPr lang="en-IN" sz="2400" b="0" i="0" dirty="0"/>
            <a:t>U-1153</a:t>
          </a:r>
          <a:endParaRPr lang="en-IN" sz="2400" dirty="0"/>
        </a:p>
      </dgm:t>
    </dgm:pt>
    <dgm:pt modelId="{D9488D78-AEC7-42C9-9199-427E884907C7}" type="pres">
      <dgm:prSet presAssocID="{BC3633DC-3854-4FD4-B269-DD4F676D700B}" presName="Name0" presStyleCnt="0">
        <dgm:presLayoutVars>
          <dgm:chMax/>
          <dgm:chPref/>
          <dgm:dir/>
          <dgm:animLvl val="lvl"/>
        </dgm:presLayoutVars>
      </dgm:prSet>
      <dgm:spPr/>
    </dgm:pt>
    <dgm:pt modelId="{5B0E990B-4FB4-4003-B194-75740C4ACF26}" type="pres">
      <dgm:prSet presAssocID="{D2BA1900-CD1D-44F3-B027-429C48F1A304}" presName="composite" presStyleCnt="0"/>
      <dgm:spPr/>
    </dgm:pt>
    <dgm:pt modelId="{3EC62D95-B9F9-47CF-BB91-0C6BEFBD712D}" type="pres">
      <dgm:prSet presAssocID="{D2BA1900-CD1D-44F3-B027-429C48F1A304}" presName="Parent1" presStyleLbl="node1" presStyleIdx="0" presStyleCnt="6" custScaleX="140567" custScaleY="133908">
        <dgm:presLayoutVars>
          <dgm:chMax val="1"/>
          <dgm:chPref val="1"/>
          <dgm:bulletEnabled val="1"/>
        </dgm:presLayoutVars>
      </dgm:prSet>
      <dgm:spPr/>
    </dgm:pt>
    <dgm:pt modelId="{3813261C-3531-4E0D-8FEC-B93032A9864C}" type="pres">
      <dgm:prSet presAssocID="{D2BA1900-CD1D-44F3-B027-429C48F1A304}" presName="Childtext1" presStyleLbl="revTx" presStyleIdx="0" presStyleCnt="3" custFlipVert="1" custFlipHor="1" custScaleX="67089" custScaleY="5711">
        <dgm:presLayoutVars>
          <dgm:chMax val="0"/>
          <dgm:chPref val="0"/>
          <dgm:bulletEnabled val="1"/>
        </dgm:presLayoutVars>
      </dgm:prSet>
      <dgm:spPr/>
    </dgm:pt>
    <dgm:pt modelId="{208BCD21-7515-48BB-8014-30460F3F5F5C}" type="pres">
      <dgm:prSet presAssocID="{D2BA1900-CD1D-44F3-B027-429C48F1A304}" presName="BalanceSpacing" presStyleCnt="0"/>
      <dgm:spPr/>
    </dgm:pt>
    <dgm:pt modelId="{DF549F57-75E1-40D0-B636-6291EDB68D2B}" type="pres">
      <dgm:prSet presAssocID="{D2BA1900-CD1D-44F3-B027-429C48F1A304}" presName="BalanceSpacing1" presStyleCnt="0"/>
      <dgm:spPr/>
    </dgm:pt>
    <dgm:pt modelId="{67E1796D-5222-457A-AFA7-1AFDAB9860CF}" type="pres">
      <dgm:prSet presAssocID="{646194FE-E2E0-41A9-8B88-3D47934FCF51}" presName="Accent1Text" presStyleLbl="node1" presStyleIdx="1" presStyleCnt="6" custLinFactNeighborX="-19139" custLinFactNeighborY="-5167"/>
      <dgm:spPr/>
    </dgm:pt>
    <dgm:pt modelId="{BD8A5579-F10B-4667-A6C4-B52F3F2615BF}" type="pres">
      <dgm:prSet presAssocID="{646194FE-E2E0-41A9-8B88-3D47934FCF51}" presName="spaceBetweenRectangles" presStyleCnt="0"/>
      <dgm:spPr/>
    </dgm:pt>
    <dgm:pt modelId="{51961F3D-F012-4089-A308-897A407F9286}" type="pres">
      <dgm:prSet presAssocID="{41CB0F90-71FC-4F61-9A1C-A4930122D9A2}" presName="composite" presStyleCnt="0"/>
      <dgm:spPr/>
    </dgm:pt>
    <dgm:pt modelId="{4D54A349-52F3-4175-AC7C-2A71F0E81ECC}" type="pres">
      <dgm:prSet presAssocID="{41CB0F90-71FC-4F61-9A1C-A4930122D9A2}" presName="Parent1" presStyleLbl="node1" presStyleIdx="2" presStyleCnt="6" custScaleX="142655" custScaleY="136958" custLinFactNeighborX="-25606" custLinFactNeighborY="-14154">
        <dgm:presLayoutVars>
          <dgm:chMax val="1"/>
          <dgm:chPref val="1"/>
          <dgm:bulletEnabled val="1"/>
        </dgm:presLayoutVars>
      </dgm:prSet>
      <dgm:spPr/>
    </dgm:pt>
    <dgm:pt modelId="{C39B8784-E914-412D-878A-672FDBFAD08E}" type="pres">
      <dgm:prSet presAssocID="{41CB0F90-71FC-4F61-9A1C-A4930122D9A2}" presName="Childtext1" presStyleLbl="revTx" presStyleIdx="1" presStyleCnt="3" custLinFactNeighborX="58894" custLinFactNeighborY="46673">
        <dgm:presLayoutVars>
          <dgm:chMax val="0"/>
          <dgm:chPref val="0"/>
          <dgm:bulletEnabled val="1"/>
        </dgm:presLayoutVars>
      </dgm:prSet>
      <dgm:spPr/>
    </dgm:pt>
    <dgm:pt modelId="{9F27F950-9FB7-42D9-8DA8-3131824FF772}" type="pres">
      <dgm:prSet presAssocID="{41CB0F90-71FC-4F61-9A1C-A4930122D9A2}" presName="BalanceSpacing" presStyleCnt="0"/>
      <dgm:spPr/>
    </dgm:pt>
    <dgm:pt modelId="{0B7C1F9F-785F-4B04-A52D-66B9843F994C}" type="pres">
      <dgm:prSet presAssocID="{41CB0F90-71FC-4F61-9A1C-A4930122D9A2}" presName="BalanceSpacing1" presStyleCnt="0"/>
      <dgm:spPr/>
    </dgm:pt>
    <dgm:pt modelId="{0F4C584B-27E3-44B2-B462-405478C1707E}" type="pres">
      <dgm:prSet presAssocID="{32A287AF-CFFD-49D2-AC68-33FD22B3C6C7}" presName="Accent1Text" presStyleLbl="node1" presStyleIdx="3" presStyleCnt="6" custScaleX="143789" custScaleY="141660" custLinFactNeighborX="14996" custLinFactNeighborY="-3872"/>
      <dgm:spPr/>
    </dgm:pt>
    <dgm:pt modelId="{16EC8276-19B4-42E8-89DA-78D2F3939FBF}" type="pres">
      <dgm:prSet presAssocID="{32A287AF-CFFD-49D2-AC68-33FD22B3C6C7}" presName="spaceBetweenRectangles" presStyleCnt="0"/>
      <dgm:spPr/>
    </dgm:pt>
    <dgm:pt modelId="{9C835C4F-C638-4B1D-95F9-BBFC127CDD92}" type="pres">
      <dgm:prSet presAssocID="{9D34C945-5E81-4AA7-8ADC-1C1FED717A15}" presName="composite" presStyleCnt="0"/>
      <dgm:spPr/>
    </dgm:pt>
    <dgm:pt modelId="{6789B485-FF14-4D64-BEB7-8430AC8B9C32}" type="pres">
      <dgm:prSet presAssocID="{9D34C945-5E81-4AA7-8ADC-1C1FED717A15}" presName="Parent1" presStyleLbl="node1" presStyleIdx="4" presStyleCnt="6" custScaleX="141609" custScaleY="146407" custLinFactNeighborY="-3121">
        <dgm:presLayoutVars>
          <dgm:chMax val="1"/>
          <dgm:chPref val="1"/>
          <dgm:bulletEnabled val="1"/>
        </dgm:presLayoutVars>
      </dgm:prSet>
      <dgm:spPr/>
    </dgm:pt>
    <dgm:pt modelId="{CFC092B7-2978-48FD-929D-B31435BF412D}" type="pres">
      <dgm:prSet presAssocID="{9D34C945-5E81-4AA7-8ADC-1C1FED717A15}" presName="Childtext1" presStyleLbl="revTx" presStyleIdx="2" presStyleCnt="3" custFlipVert="1" custFlipHor="1" custScaleX="51241" custScaleY="23750">
        <dgm:presLayoutVars>
          <dgm:chMax val="0"/>
          <dgm:chPref val="0"/>
          <dgm:bulletEnabled val="1"/>
        </dgm:presLayoutVars>
      </dgm:prSet>
      <dgm:spPr/>
    </dgm:pt>
    <dgm:pt modelId="{FF04DBE2-DFD1-4B2F-B206-AC0152A0AEA1}" type="pres">
      <dgm:prSet presAssocID="{9D34C945-5E81-4AA7-8ADC-1C1FED717A15}" presName="BalanceSpacing" presStyleCnt="0"/>
      <dgm:spPr/>
    </dgm:pt>
    <dgm:pt modelId="{711961D7-3B5D-49AA-BEB5-9274B3281E04}" type="pres">
      <dgm:prSet presAssocID="{9D34C945-5E81-4AA7-8ADC-1C1FED717A15}" presName="BalanceSpacing1" presStyleCnt="0"/>
      <dgm:spPr/>
    </dgm:pt>
    <dgm:pt modelId="{95991CBB-6D62-4D91-ADD0-ED9707CB858A}" type="pres">
      <dgm:prSet presAssocID="{9CBE22AD-F6F2-4B62-B68D-84C0FB1039FC}" presName="Accent1Text" presStyleLbl="node1" presStyleIdx="5" presStyleCnt="6" custScaleX="173378" custScaleY="167432" custLinFactNeighborX="-66846" custLinFactNeighborY="-33950"/>
      <dgm:spPr/>
    </dgm:pt>
  </dgm:ptLst>
  <dgm:cxnLst>
    <dgm:cxn modelId="{0EEEC91D-A68C-4C20-BE58-46494862D1CA}" type="presOf" srcId="{D2BA1900-CD1D-44F3-B027-429C48F1A304}" destId="{3EC62D95-B9F9-47CF-BB91-0C6BEFBD712D}" srcOrd="0" destOrd="0" presId="urn:microsoft.com/office/officeart/2008/layout/AlternatingHexagons"/>
    <dgm:cxn modelId="{50B8813E-9E9A-4EAF-88E5-EEDF66DED7AE}" srcId="{BC3633DC-3854-4FD4-B269-DD4F676D700B}" destId="{9D34C945-5E81-4AA7-8ADC-1C1FED717A15}" srcOrd="2" destOrd="0" parTransId="{3251AB10-C542-448E-96C5-8365F87D3887}" sibTransId="{9CBE22AD-F6F2-4B62-B68D-84C0FB1039FC}"/>
    <dgm:cxn modelId="{385D8843-DB67-4DDF-9D59-0F9016CA171F}" type="presOf" srcId="{9D34C945-5E81-4AA7-8ADC-1C1FED717A15}" destId="{6789B485-FF14-4D64-BEB7-8430AC8B9C32}" srcOrd="0" destOrd="0" presId="urn:microsoft.com/office/officeart/2008/layout/AlternatingHexagons"/>
    <dgm:cxn modelId="{DC8FA965-3A9F-4108-9513-0353DA78897F}" srcId="{BC3633DC-3854-4FD4-B269-DD4F676D700B}" destId="{D2BA1900-CD1D-44F3-B027-429C48F1A304}" srcOrd="0" destOrd="0" parTransId="{E14D3EFC-A5B4-457C-B26F-A51DDA90D7A4}" sibTransId="{646194FE-E2E0-41A9-8B88-3D47934FCF51}"/>
    <dgm:cxn modelId="{5267B279-F787-48BE-ABA1-42F01006ABF2}" type="presOf" srcId="{9CBE22AD-F6F2-4B62-B68D-84C0FB1039FC}" destId="{95991CBB-6D62-4D91-ADD0-ED9707CB858A}" srcOrd="0" destOrd="0" presId="urn:microsoft.com/office/officeart/2008/layout/AlternatingHexagons"/>
    <dgm:cxn modelId="{BF69297B-094E-453A-BE3F-3E7A2BA43190}" type="presOf" srcId="{41CB0F90-71FC-4F61-9A1C-A4930122D9A2}" destId="{4D54A349-52F3-4175-AC7C-2A71F0E81ECC}" srcOrd="0" destOrd="0" presId="urn:microsoft.com/office/officeart/2008/layout/AlternatingHexagons"/>
    <dgm:cxn modelId="{620A41A3-A284-437F-AD76-A7B6A45FBFE6}" type="presOf" srcId="{646194FE-E2E0-41A9-8B88-3D47934FCF51}" destId="{67E1796D-5222-457A-AFA7-1AFDAB9860CF}" srcOrd="0" destOrd="0" presId="urn:microsoft.com/office/officeart/2008/layout/AlternatingHexagons"/>
    <dgm:cxn modelId="{17712EEF-D893-44A9-812A-D873890C0026}" type="presOf" srcId="{BC3633DC-3854-4FD4-B269-DD4F676D700B}" destId="{D9488D78-AEC7-42C9-9199-427E884907C7}" srcOrd="0" destOrd="0" presId="urn:microsoft.com/office/officeart/2008/layout/AlternatingHexagons"/>
    <dgm:cxn modelId="{248B45F0-D4FE-45A1-BFF8-22153C5710FD}" type="presOf" srcId="{32A287AF-CFFD-49D2-AC68-33FD22B3C6C7}" destId="{0F4C584B-27E3-44B2-B462-405478C1707E}" srcOrd="0" destOrd="0" presId="urn:microsoft.com/office/officeart/2008/layout/AlternatingHexagons"/>
    <dgm:cxn modelId="{9F5952F1-BCAD-403F-BD03-35D1687C769A}" srcId="{BC3633DC-3854-4FD4-B269-DD4F676D700B}" destId="{41CB0F90-71FC-4F61-9A1C-A4930122D9A2}" srcOrd="1" destOrd="0" parTransId="{2C043855-D7DA-4F41-AF1B-2645DF47B0F5}" sibTransId="{32A287AF-CFFD-49D2-AC68-33FD22B3C6C7}"/>
    <dgm:cxn modelId="{9C14EF1F-3A46-4B36-92B8-2F81D0E76582}" type="presParOf" srcId="{D9488D78-AEC7-42C9-9199-427E884907C7}" destId="{5B0E990B-4FB4-4003-B194-75740C4ACF26}" srcOrd="0" destOrd="0" presId="urn:microsoft.com/office/officeart/2008/layout/AlternatingHexagons"/>
    <dgm:cxn modelId="{4B34402A-EF76-43A0-8B61-AEDE99D9E741}" type="presParOf" srcId="{5B0E990B-4FB4-4003-B194-75740C4ACF26}" destId="{3EC62D95-B9F9-47CF-BB91-0C6BEFBD712D}" srcOrd="0" destOrd="0" presId="urn:microsoft.com/office/officeart/2008/layout/AlternatingHexagons"/>
    <dgm:cxn modelId="{AF18B6FD-E202-4701-9650-7DD871BBF479}" type="presParOf" srcId="{5B0E990B-4FB4-4003-B194-75740C4ACF26}" destId="{3813261C-3531-4E0D-8FEC-B93032A9864C}" srcOrd="1" destOrd="0" presId="urn:microsoft.com/office/officeart/2008/layout/AlternatingHexagons"/>
    <dgm:cxn modelId="{568214E1-8C9F-43C9-B176-055ADCBF5BD6}" type="presParOf" srcId="{5B0E990B-4FB4-4003-B194-75740C4ACF26}" destId="{208BCD21-7515-48BB-8014-30460F3F5F5C}" srcOrd="2" destOrd="0" presId="urn:microsoft.com/office/officeart/2008/layout/AlternatingHexagons"/>
    <dgm:cxn modelId="{AECCDC3D-760A-4ED3-9895-7CB0EDBEEC51}" type="presParOf" srcId="{5B0E990B-4FB4-4003-B194-75740C4ACF26}" destId="{DF549F57-75E1-40D0-B636-6291EDB68D2B}" srcOrd="3" destOrd="0" presId="urn:microsoft.com/office/officeart/2008/layout/AlternatingHexagons"/>
    <dgm:cxn modelId="{D62A6AE9-12FA-4A4E-A9CA-3C357D0B9E36}" type="presParOf" srcId="{5B0E990B-4FB4-4003-B194-75740C4ACF26}" destId="{67E1796D-5222-457A-AFA7-1AFDAB9860CF}" srcOrd="4" destOrd="0" presId="urn:microsoft.com/office/officeart/2008/layout/AlternatingHexagons"/>
    <dgm:cxn modelId="{C8FF7BC3-09FE-44B2-A9C8-FF15D800BA2A}" type="presParOf" srcId="{D9488D78-AEC7-42C9-9199-427E884907C7}" destId="{BD8A5579-F10B-4667-A6C4-B52F3F2615BF}" srcOrd="1" destOrd="0" presId="urn:microsoft.com/office/officeart/2008/layout/AlternatingHexagons"/>
    <dgm:cxn modelId="{1964BB76-AE3A-4F3B-9518-89586843C179}" type="presParOf" srcId="{D9488D78-AEC7-42C9-9199-427E884907C7}" destId="{51961F3D-F012-4089-A308-897A407F9286}" srcOrd="2" destOrd="0" presId="urn:microsoft.com/office/officeart/2008/layout/AlternatingHexagons"/>
    <dgm:cxn modelId="{ADE67646-8A88-445E-B5DE-F3F002D22EFC}" type="presParOf" srcId="{51961F3D-F012-4089-A308-897A407F9286}" destId="{4D54A349-52F3-4175-AC7C-2A71F0E81ECC}" srcOrd="0" destOrd="0" presId="urn:microsoft.com/office/officeart/2008/layout/AlternatingHexagons"/>
    <dgm:cxn modelId="{07FB6C8D-20E1-4101-B40B-E8CCD385650A}" type="presParOf" srcId="{51961F3D-F012-4089-A308-897A407F9286}" destId="{C39B8784-E914-412D-878A-672FDBFAD08E}" srcOrd="1" destOrd="0" presId="urn:microsoft.com/office/officeart/2008/layout/AlternatingHexagons"/>
    <dgm:cxn modelId="{F6862623-5E6D-485D-B38F-C79073FD9FBE}" type="presParOf" srcId="{51961F3D-F012-4089-A308-897A407F9286}" destId="{9F27F950-9FB7-42D9-8DA8-3131824FF772}" srcOrd="2" destOrd="0" presId="urn:microsoft.com/office/officeart/2008/layout/AlternatingHexagons"/>
    <dgm:cxn modelId="{6D2DBA37-8D37-4C75-A11F-78CBE7DC544F}" type="presParOf" srcId="{51961F3D-F012-4089-A308-897A407F9286}" destId="{0B7C1F9F-785F-4B04-A52D-66B9843F994C}" srcOrd="3" destOrd="0" presId="urn:microsoft.com/office/officeart/2008/layout/AlternatingHexagons"/>
    <dgm:cxn modelId="{7C1E4E78-A4BF-4B87-9F44-5D2E74C96C9B}" type="presParOf" srcId="{51961F3D-F012-4089-A308-897A407F9286}" destId="{0F4C584B-27E3-44B2-B462-405478C1707E}" srcOrd="4" destOrd="0" presId="urn:microsoft.com/office/officeart/2008/layout/AlternatingHexagons"/>
    <dgm:cxn modelId="{647CA0AC-BD46-41C7-9F52-DFA5D47401B6}" type="presParOf" srcId="{D9488D78-AEC7-42C9-9199-427E884907C7}" destId="{16EC8276-19B4-42E8-89DA-78D2F3939FBF}" srcOrd="3" destOrd="0" presId="urn:microsoft.com/office/officeart/2008/layout/AlternatingHexagons"/>
    <dgm:cxn modelId="{D4269293-2EA9-4BD2-B39B-45CDA83C8C2E}" type="presParOf" srcId="{D9488D78-AEC7-42C9-9199-427E884907C7}" destId="{9C835C4F-C638-4B1D-95F9-BBFC127CDD92}" srcOrd="4" destOrd="0" presId="urn:microsoft.com/office/officeart/2008/layout/AlternatingHexagons"/>
    <dgm:cxn modelId="{CCF2D568-9890-4F44-8A95-E8492BBED2E5}" type="presParOf" srcId="{9C835C4F-C638-4B1D-95F9-BBFC127CDD92}" destId="{6789B485-FF14-4D64-BEB7-8430AC8B9C32}" srcOrd="0" destOrd="0" presId="urn:microsoft.com/office/officeart/2008/layout/AlternatingHexagons"/>
    <dgm:cxn modelId="{251C4587-B5FA-4001-BEFD-597C6EB105B7}" type="presParOf" srcId="{9C835C4F-C638-4B1D-95F9-BBFC127CDD92}" destId="{CFC092B7-2978-48FD-929D-B31435BF412D}" srcOrd="1" destOrd="0" presId="urn:microsoft.com/office/officeart/2008/layout/AlternatingHexagons"/>
    <dgm:cxn modelId="{5A907080-6632-46EC-80D5-9EEEA5F0B69F}" type="presParOf" srcId="{9C835C4F-C638-4B1D-95F9-BBFC127CDD92}" destId="{FF04DBE2-DFD1-4B2F-B206-AC0152A0AEA1}" srcOrd="2" destOrd="0" presId="urn:microsoft.com/office/officeart/2008/layout/AlternatingHexagons"/>
    <dgm:cxn modelId="{72330866-2DF6-4DD3-80F8-2A68B1CC3B16}" type="presParOf" srcId="{9C835C4F-C638-4B1D-95F9-BBFC127CDD92}" destId="{711961D7-3B5D-49AA-BEB5-9274B3281E04}" srcOrd="3" destOrd="0" presId="urn:microsoft.com/office/officeart/2008/layout/AlternatingHexagons"/>
    <dgm:cxn modelId="{36835713-0C4C-4625-B03B-0055BC9D8D2E}" type="presParOf" srcId="{9C835C4F-C638-4B1D-95F9-BBFC127CDD92}" destId="{95991CBB-6D62-4D91-ADD0-ED9707CB858A}" srcOrd="4" destOrd="0" presId="urn:microsoft.com/office/officeart/2008/layout/AlternatingHexagon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73BF7F-7938-4867-8248-72110C8D57D3}"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IN"/>
        </a:p>
      </dgm:t>
    </dgm:pt>
    <dgm:pt modelId="{90158844-5A6A-47A9-9983-161CEDC33A0D}">
      <dgm:prSet phldrT="[Text]" custT="1"/>
      <dgm:spPr>
        <a:gradFill rotWithShape="0">
          <a:gsLst>
            <a:gs pos="0">
              <a:srgbClr val="002060"/>
            </a:gs>
            <a:gs pos="35000">
              <a:schemeClr val="accent6">
                <a:lumMod val="75000"/>
              </a:schemeClr>
            </a:gs>
            <a:gs pos="0">
              <a:schemeClr val="accent6">
                <a:lumMod val="50000"/>
              </a:schemeClr>
            </a:gs>
            <a:gs pos="20000">
              <a:schemeClr val="accent6">
                <a:lumMod val="50000"/>
              </a:schemeClr>
            </a:gs>
          </a:gsLst>
          <a:lin ang="5400000" scaled="1"/>
        </a:gradFill>
      </dgm:spPr>
      <dgm:t>
        <a:bodyPr/>
        <a:lstStyle/>
        <a:p>
          <a:endParaRPr lang="en-IN" sz="1200" dirty="0"/>
        </a:p>
      </dgm:t>
    </dgm:pt>
    <dgm:pt modelId="{24B0267C-1954-44E9-AA1C-D87ADEBB811D}" type="parTrans" cxnId="{963B0EB1-7294-41DC-B1C8-6FA78B5D1735}">
      <dgm:prSet/>
      <dgm:spPr/>
      <dgm:t>
        <a:bodyPr/>
        <a:lstStyle/>
        <a:p>
          <a:endParaRPr lang="en-IN"/>
        </a:p>
      </dgm:t>
    </dgm:pt>
    <dgm:pt modelId="{C782E317-B98C-4C85-B1A0-F0E9A0B69796}" type="sibTrans" cxnId="{963B0EB1-7294-41DC-B1C8-6FA78B5D1735}">
      <dgm:prSet/>
      <dgm:spPr/>
      <dgm:t>
        <a:bodyPr/>
        <a:lstStyle/>
        <a:p>
          <a:endParaRPr lang="en-IN"/>
        </a:p>
      </dgm:t>
    </dgm:pt>
    <dgm:pt modelId="{A6269DAC-CD66-4509-90B7-76A206EA6C79}" type="pres">
      <dgm:prSet presAssocID="{0173BF7F-7938-4867-8248-72110C8D57D3}" presName="Name0" presStyleCnt="0">
        <dgm:presLayoutVars>
          <dgm:chMax val="1"/>
          <dgm:dir/>
          <dgm:animLvl val="ctr"/>
          <dgm:resizeHandles val="exact"/>
        </dgm:presLayoutVars>
      </dgm:prSet>
      <dgm:spPr/>
    </dgm:pt>
    <dgm:pt modelId="{109B8E81-4480-4D86-A5C6-EC6CCBB4061B}" type="pres">
      <dgm:prSet presAssocID="{90158844-5A6A-47A9-9983-161CEDC33A0D}" presName="centerShape" presStyleLbl="node0" presStyleIdx="0" presStyleCnt="1" custScaleY="100209" custLinFactNeighborX="18669" custLinFactNeighborY="-1675"/>
      <dgm:spPr/>
    </dgm:pt>
  </dgm:ptLst>
  <dgm:cxnLst>
    <dgm:cxn modelId="{2FCF4A85-30EA-4C93-AD08-01DF16C40383}" type="presOf" srcId="{90158844-5A6A-47A9-9983-161CEDC33A0D}" destId="{109B8E81-4480-4D86-A5C6-EC6CCBB4061B}" srcOrd="0" destOrd="0" presId="urn:microsoft.com/office/officeart/2005/8/layout/radial6"/>
    <dgm:cxn modelId="{963B0EB1-7294-41DC-B1C8-6FA78B5D1735}" srcId="{0173BF7F-7938-4867-8248-72110C8D57D3}" destId="{90158844-5A6A-47A9-9983-161CEDC33A0D}" srcOrd="0" destOrd="0" parTransId="{24B0267C-1954-44E9-AA1C-D87ADEBB811D}" sibTransId="{C782E317-B98C-4C85-B1A0-F0E9A0B69796}"/>
    <dgm:cxn modelId="{0FC5A8C9-9E27-4D44-B3F9-F55140CEC3E6}" type="presOf" srcId="{0173BF7F-7938-4867-8248-72110C8D57D3}" destId="{A6269DAC-CD66-4509-90B7-76A206EA6C79}" srcOrd="0" destOrd="0" presId="urn:microsoft.com/office/officeart/2005/8/layout/radial6"/>
    <dgm:cxn modelId="{C06544D5-4697-4CA4-9D1B-BDD941125F83}" type="presParOf" srcId="{A6269DAC-CD66-4509-90B7-76A206EA6C79}" destId="{109B8E81-4480-4D86-A5C6-EC6CCBB4061B}" srcOrd="0"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0C1BFDB-6454-4D78-B8A0-F928FB2286E9}"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IN"/>
        </a:p>
      </dgm:t>
    </dgm:pt>
    <dgm:pt modelId="{62963C4E-49F7-432D-93EF-98F43D301B2A}">
      <dgm:prSet phldrT="[Text]" custT="1"/>
      <dgm:spPr>
        <a:gradFill rotWithShape="0">
          <a:gsLst>
            <a:gs pos="3000">
              <a:srgbClr val="002060"/>
            </a:gs>
            <a:gs pos="89000">
              <a:schemeClr val="accent6">
                <a:lumMod val="75000"/>
              </a:schemeClr>
            </a:gs>
            <a:gs pos="83000">
              <a:schemeClr val="accent6">
                <a:lumMod val="50000"/>
              </a:schemeClr>
            </a:gs>
            <a:gs pos="98000">
              <a:schemeClr val="accent6">
                <a:lumMod val="50000"/>
              </a:schemeClr>
            </a:gs>
          </a:gsLst>
          <a:lin ang="5400000" scaled="1"/>
        </a:gradFill>
      </dgm:spPr>
      <dgm:t>
        <a:bodyPr/>
        <a:lstStyle/>
        <a:p>
          <a:r>
            <a:rPr lang="en-US" sz="2000" dirty="0">
              <a:latin typeface="Centaur" panose="02030504050205020304" pitchFamily="18" charset="0"/>
            </a:rPr>
            <a:t>Components </a:t>
          </a:r>
          <a:endParaRPr lang="en-IN" sz="2000" dirty="0">
            <a:latin typeface="Centaur" panose="02030504050205020304" pitchFamily="18" charset="0"/>
          </a:endParaRPr>
        </a:p>
      </dgm:t>
    </dgm:pt>
    <dgm:pt modelId="{8AD45F1C-5C76-4A8D-A958-95551315962C}" type="parTrans" cxnId="{38CBCB19-9CFE-4748-95A4-2E7A33B3670D}">
      <dgm:prSet/>
      <dgm:spPr/>
      <dgm:t>
        <a:bodyPr/>
        <a:lstStyle/>
        <a:p>
          <a:endParaRPr lang="en-IN"/>
        </a:p>
      </dgm:t>
    </dgm:pt>
    <dgm:pt modelId="{58783F56-1349-4569-BCC3-E8545AF0A576}" type="sibTrans" cxnId="{38CBCB19-9CFE-4748-95A4-2E7A33B3670D}">
      <dgm:prSet/>
      <dgm:spPr/>
      <dgm:t>
        <a:bodyPr/>
        <a:lstStyle/>
        <a:p>
          <a:endParaRPr lang="en-IN"/>
        </a:p>
      </dgm:t>
    </dgm:pt>
    <dgm:pt modelId="{B7FEC463-AB95-4CB7-B3CF-735365A176E7}">
      <dgm:prSet phldrT="[Text]"/>
      <dgm:spPr>
        <a:gradFill rotWithShape="0">
          <a:gsLst>
            <a:gs pos="89000">
              <a:schemeClr val="accent6">
                <a:lumMod val="75000"/>
              </a:schemeClr>
            </a:gs>
            <a:gs pos="11000">
              <a:schemeClr val="bg1"/>
            </a:gs>
            <a:gs pos="98000">
              <a:schemeClr val="accent6">
                <a:lumMod val="50000"/>
              </a:schemeClr>
            </a:gs>
          </a:gsLst>
          <a:lin ang="5400000" scaled="1"/>
        </a:gradFill>
      </dgm:spPr>
      <dgm:t>
        <a:bodyPr/>
        <a:lstStyle/>
        <a:p>
          <a:endParaRPr lang="en-IN" dirty="0"/>
        </a:p>
      </dgm:t>
    </dgm:pt>
    <dgm:pt modelId="{61D43AFE-5FA2-4E44-A777-83FF439DE7E0}" type="parTrans" cxnId="{792C5DCA-E390-49D8-9535-B9357173F651}">
      <dgm:prSet/>
      <dgm:spPr/>
      <dgm:t>
        <a:bodyPr/>
        <a:lstStyle/>
        <a:p>
          <a:endParaRPr lang="en-IN"/>
        </a:p>
      </dgm:t>
    </dgm:pt>
    <dgm:pt modelId="{2C518B07-D858-4306-AA74-452E369664C7}" type="sibTrans" cxnId="{792C5DCA-E390-49D8-9535-B9357173F651}">
      <dgm:prSet/>
      <dgm:spPr/>
      <dgm:t>
        <a:bodyPr/>
        <a:lstStyle/>
        <a:p>
          <a:endParaRPr lang="en-IN"/>
        </a:p>
      </dgm:t>
    </dgm:pt>
    <dgm:pt modelId="{85B26288-CD0D-4E58-8AE9-6A91E65CC718}">
      <dgm:prSet phldrT="[Text]" phldr="1"/>
      <dgm:spPr>
        <a:gradFill rotWithShape="0">
          <a:gsLst>
            <a:gs pos="3000">
              <a:srgbClr val="002060"/>
            </a:gs>
            <a:gs pos="89000">
              <a:schemeClr val="accent6">
                <a:lumMod val="75000"/>
              </a:schemeClr>
            </a:gs>
            <a:gs pos="83000">
              <a:schemeClr val="accent6">
                <a:lumMod val="50000"/>
              </a:schemeClr>
            </a:gs>
            <a:gs pos="98000">
              <a:schemeClr val="accent6">
                <a:lumMod val="50000"/>
              </a:schemeClr>
            </a:gs>
          </a:gsLst>
          <a:lin ang="5400000" scaled="1"/>
        </a:gradFill>
      </dgm:spPr>
      <dgm:t>
        <a:bodyPr/>
        <a:lstStyle/>
        <a:p>
          <a:endParaRPr lang="en-IN" dirty="0"/>
        </a:p>
      </dgm:t>
    </dgm:pt>
    <dgm:pt modelId="{4FDA0132-0866-4501-B783-D575B8987C62}" type="parTrans" cxnId="{F87996D5-0C45-4D32-A2DF-F6D907E9BE21}">
      <dgm:prSet/>
      <dgm:spPr/>
      <dgm:t>
        <a:bodyPr/>
        <a:lstStyle/>
        <a:p>
          <a:endParaRPr lang="en-IN"/>
        </a:p>
      </dgm:t>
    </dgm:pt>
    <dgm:pt modelId="{EBD55834-4104-4BDC-A74F-27F754CC512B}" type="sibTrans" cxnId="{F87996D5-0C45-4D32-A2DF-F6D907E9BE21}">
      <dgm:prSet/>
      <dgm:spPr/>
      <dgm:t>
        <a:bodyPr/>
        <a:lstStyle/>
        <a:p>
          <a:endParaRPr lang="en-IN"/>
        </a:p>
      </dgm:t>
    </dgm:pt>
    <dgm:pt modelId="{C4082DE4-53CF-492D-B4EF-8D10E7DB9BC6}">
      <dgm:prSet phldrT="[Text]" phldr="1"/>
      <dgm:spPr>
        <a:gradFill rotWithShape="0">
          <a:gsLst>
            <a:gs pos="3000">
              <a:srgbClr val="002060"/>
            </a:gs>
            <a:gs pos="89000">
              <a:schemeClr val="accent6">
                <a:lumMod val="75000"/>
              </a:schemeClr>
            </a:gs>
            <a:gs pos="83000">
              <a:schemeClr val="accent6">
                <a:lumMod val="50000"/>
              </a:schemeClr>
            </a:gs>
            <a:gs pos="98000">
              <a:schemeClr val="accent6">
                <a:lumMod val="50000"/>
              </a:schemeClr>
            </a:gs>
          </a:gsLst>
          <a:lin ang="5400000" scaled="1"/>
        </a:gradFill>
      </dgm:spPr>
      <dgm:t>
        <a:bodyPr/>
        <a:lstStyle/>
        <a:p>
          <a:endParaRPr lang="en-IN" dirty="0"/>
        </a:p>
      </dgm:t>
    </dgm:pt>
    <dgm:pt modelId="{33917317-D032-41B5-9FA1-1A45D4E2AF54}" type="parTrans" cxnId="{90B02EDF-C42B-44DB-803E-B9360500D897}">
      <dgm:prSet/>
      <dgm:spPr/>
      <dgm:t>
        <a:bodyPr/>
        <a:lstStyle/>
        <a:p>
          <a:endParaRPr lang="en-IN"/>
        </a:p>
      </dgm:t>
    </dgm:pt>
    <dgm:pt modelId="{03D14CF3-C874-46FB-8D5A-E790335D67D8}" type="sibTrans" cxnId="{90B02EDF-C42B-44DB-803E-B9360500D897}">
      <dgm:prSet/>
      <dgm:spPr/>
      <dgm:t>
        <a:bodyPr/>
        <a:lstStyle/>
        <a:p>
          <a:endParaRPr lang="en-IN"/>
        </a:p>
      </dgm:t>
    </dgm:pt>
    <dgm:pt modelId="{DF246E7B-AC3E-4099-A611-A42EAF3A6AEF}">
      <dgm:prSet phldrT="[Text]" phldr="1"/>
      <dgm:spPr>
        <a:gradFill rotWithShape="0">
          <a:gsLst>
            <a:gs pos="3000">
              <a:srgbClr val="002060"/>
            </a:gs>
            <a:gs pos="89000">
              <a:schemeClr val="accent6">
                <a:lumMod val="75000"/>
              </a:schemeClr>
            </a:gs>
            <a:gs pos="83000">
              <a:schemeClr val="accent6">
                <a:lumMod val="50000"/>
              </a:schemeClr>
            </a:gs>
            <a:gs pos="98000">
              <a:schemeClr val="accent6">
                <a:lumMod val="50000"/>
              </a:schemeClr>
            </a:gs>
          </a:gsLst>
          <a:lin ang="5400000" scaled="1"/>
        </a:gradFill>
      </dgm:spPr>
      <dgm:t>
        <a:bodyPr/>
        <a:lstStyle/>
        <a:p>
          <a:endParaRPr lang="en-IN" dirty="0"/>
        </a:p>
      </dgm:t>
    </dgm:pt>
    <dgm:pt modelId="{C36C1185-FC6B-4377-ABE1-1BAF2ECA6343}" type="parTrans" cxnId="{E08BF4D6-16B9-4425-AE36-3F5F9895C767}">
      <dgm:prSet/>
      <dgm:spPr/>
      <dgm:t>
        <a:bodyPr/>
        <a:lstStyle/>
        <a:p>
          <a:endParaRPr lang="en-IN"/>
        </a:p>
      </dgm:t>
    </dgm:pt>
    <dgm:pt modelId="{24EEC8AC-3EEF-4747-874A-7E978129BEA4}" type="sibTrans" cxnId="{E08BF4D6-16B9-4425-AE36-3F5F9895C767}">
      <dgm:prSet/>
      <dgm:spPr/>
      <dgm:t>
        <a:bodyPr/>
        <a:lstStyle/>
        <a:p>
          <a:endParaRPr lang="en-IN"/>
        </a:p>
      </dgm:t>
    </dgm:pt>
    <dgm:pt modelId="{99D3E772-00B3-4219-B51F-FDC5778407FD}">
      <dgm:prSet phldrT="[Text]"/>
      <dgm:spPr>
        <a:gradFill rotWithShape="0">
          <a:gsLst>
            <a:gs pos="89000">
              <a:schemeClr val="accent6">
                <a:lumMod val="75000"/>
              </a:schemeClr>
            </a:gs>
            <a:gs pos="11000">
              <a:schemeClr val="bg1"/>
            </a:gs>
            <a:gs pos="98000">
              <a:schemeClr val="accent6">
                <a:lumMod val="50000"/>
              </a:schemeClr>
            </a:gs>
          </a:gsLst>
          <a:lin ang="5400000" scaled="1"/>
        </a:gradFill>
      </dgm:spPr>
      <dgm:t>
        <a:bodyPr/>
        <a:lstStyle/>
        <a:p>
          <a:endParaRPr lang="en-IN" dirty="0"/>
        </a:p>
      </dgm:t>
    </dgm:pt>
    <dgm:pt modelId="{98DBBC07-A593-4D53-B5AD-431A43275F5A}" type="parTrans" cxnId="{6EFD0E71-A630-492E-914C-BD79AAEE1764}">
      <dgm:prSet/>
      <dgm:spPr/>
      <dgm:t>
        <a:bodyPr/>
        <a:lstStyle/>
        <a:p>
          <a:endParaRPr lang="en-IN"/>
        </a:p>
      </dgm:t>
    </dgm:pt>
    <dgm:pt modelId="{523C3977-2E5A-4618-B784-39EF9498878F}" type="sibTrans" cxnId="{6EFD0E71-A630-492E-914C-BD79AAEE1764}">
      <dgm:prSet/>
      <dgm:spPr/>
      <dgm:t>
        <a:bodyPr/>
        <a:lstStyle/>
        <a:p>
          <a:endParaRPr lang="en-IN"/>
        </a:p>
      </dgm:t>
    </dgm:pt>
    <dgm:pt modelId="{6252D25F-781B-4CA2-9F6C-9B2301FBE17D}">
      <dgm:prSet phldrT="[Text]"/>
      <dgm:spPr>
        <a:gradFill rotWithShape="0">
          <a:gsLst>
            <a:gs pos="89000">
              <a:schemeClr val="accent6">
                <a:lumMod val="75000"/>
              </a:schemeClr>
            </a:gs>
            <a:gs pos="11000">
              <a:schemeClr val="bg1"/>
            </a:gs>
            <a:gs pos="98000">
              <a:schemeClr val="accent6">
                <a:lumMod val="50000"/>
              </a:schemeClr>
            </a:gs>
          </a:gsLst>
          <a:lin ang="5400000" scaled="1"/>
        </a:gradFill>
      </dgm:spPr>
      <dgm:t>
        <a:bodyPr/>
        <a:lstStyle/>
        <a:p>
          <a:endParaRPr lang="en-IN" dirty="0"/>
        </a:p>
      </dgm:t>
    </dgm:pt>
    <dgm:pt modelId="{7D5A6F83-12E2-42F2-B328-15198B05A376}" type="parTrans" cxnId="{C9D767C1-E41C-47CA-8B08-BA4563C7AA3C}">
      <dgm:prSet/>
      <dgm:spPr/>
      <dgm:t>
        <a:bodyPr/>
        <a:lstStyle/>
        <a:p>
          <a:endParaRPr lang="en-IN"/>
        </a:p>
      </dgm:t>
    </dgm:pt>
    <dgm:pt modelId="{EB482CE6-AEB3-4823-B27E-C7CFFFBAAAF7}" type="sibTrans" cxnId="{C9D767C1-E41C-47CA-8B08-BA4563C7AA3C}">
      <dgm:prSet/>
      <dgm:spPr/>
      <dgm:t>
        <a:bodyPr/>
        <a:lstStyle/>
        <a:p>
          <a:endParaRPr lang="en-IN"/>
        </a:p>
      </dgm:t>
    </dgm:pt>
    <dgm:pt modelId="{48287BD7-0EC1-4EC3-81D6-162FA0828B25}">
      <dgm:prSet phldrT="[Text]"/>
      <dgm:spPr>
        <a:gradFill rotWithShape="0">
          <a:gsLst>
            <a:gs pos="89000">
              <a:schemeClr val="accent6">
                <a:lumMod val="75000"/>
              </a:schemeClr>
            </a:gs>
            <a:gs pos="11000">
              <a:schemeClr val="bg1"/>
            </a:gs>
            <a:gs pos="98000">
              <a:schemeClr val="accent6">
                <a:lumMod val="50000"/>
              </a:schemeClr>
            </a:gs>
          </a:gsLst>
          <a:lin ang="5400000" scaled="1"/>
        </a:gradFill>
      </dgm:spPr>
      <dgm:t>
        <a:bodyPr/>
        <a:lstStyle/>
        <a:p>
          <a:endParaRPr lang="en-IN" dirty="0"/>
        </a:p>
      </dgm:t>
    </dgm:pt>
    <dgm:pt modelId="{1353B05A-90E8-4836-A857-864377A7EE00}" type="parTrans" cxnId="{866B3A00-6EE0-4506-8693-B7E3C5BB326C}">
      <dgm:prSet/>
      <dgm:spPr/>
      <dgm:t>
        <a:bodyPr/>
        <a:lstStyle/>
        <a:p>
          <a:endParaRPr lang="en-IN"/>
        </a:p>
      </dgm:t>
    </dgm:pt>
    <dgm:pt modelId="{89A8C90A-CD0F-4D56-8F7C-0B6B44AEB646}" type="sibTrans" cxnId="{866B3A00-6EE0-4506-8693-B7E3C5BB326C}">
      <dgm:prSet/>
      <dgm:spPr/>
      <dgm:t>
        <a:bodyPr/>
        <a:lstStyle/>
        <a:p>
          <a:endParaRPr lang="en-IN"/>
        </a:p>
      </dgm:t>
    </dgm:pt>
    <dgm:pt modelId="{E25EF7C3-58DA-413C-B085-71CDDE2BC4B4}">
      <dgm:prSet phldrT="[Text]"/>
      <dgm:spPr>
        <a:gradFill rotWithShape="0">
          <a:gsLst>
            <a:gs pos="89000">
              <a:schemeClr val="accent6">
                <a:lumMod val="75000"/>
              </a:schemeClr>
            </a:gs>
            <a:gs pos="11000">
              <a:schemeClr val="bg1"/>
            </a:gs>
            <a:gs pos="98000">
              <a:schemeClr val="accent6">
                <a:lumMod val="50000"/>
              </a:schemeClr>
            </a:gs>
          </a:gsLst>
          <a:lin ang="5400000" scaled="1"/>
        </a:gradFill>
      </dgm:spPr>
      <dgm:t>
        <a:bodyPr/>
        <a:lstStyle/>
        <a:p>
          <a:endParaRPr lang="en-IN" dirty="0"/>
        </a:p>
      </dgm:t>
    </dgm:pt>
    <dgm:pt modelId="{8EC5076E-BDA5-4935-8143-286B44F52E00}" type="parTrans" cxnId="{27F78A7E-C798-41F5-99F2-FE2D7742DAE9}">
      <dgm:prSet/>
      <dgm:spPr/>
      <dgm:t>
        <a:bodyPr/>
        <a:lstStyle/>
        <a:p>
          <a:endParaRPr lang="en-IN"/>
        </a:p>
      </dgm:t>
    </dgm:pt>
    <dgm:pt modelId="{30E9E3FE-DACC-46F6-8CC0-56F3678CA103}" type="sibTrans" cxnId="{27F78A7E-C798-41F5-99F2-FE2D7742DAE9}">
      <dgm:prSet/>
      <dgm:spPr/>
      <dgm:t>
        <a:bodyPr/>
        <a:lstStyle/>
        <a:p>
          <a:endParaRPr lang="en-IN"/>
        </a:p>
      </dgm:t>
    </dgm:pt>
    <dgm:pt modelId="{9BB14222-8929-4CCC-BC94-D3DBA2155078}">
      <dgm:prSet phldrT="[Text]" custT="1"/>
      <dgm:spPr>
        <a:gradFill rotWithShape="0">
          <a:gsLst>
            <a:gs pos="3000">
              <a:schemeClr val="bg1"/>
            </a:gs>
            <a:gs pos="89000">
              <a:schemeClr val="accent6">
                <a:lumMod val="75000"/>
              </a:schemeClr>
            </a:gs>
            <a:gs pos="83000">
              <a:schemeClr val="accent6">
                <a:lumMod val="50000"/>
              </a:schemeClr>
            </a:gs>
            <a:gs pos="98000">
              <a:schemeClr val="accent6">
                <a:lumMod val="50000"/>
              </a:schemeClr>
            </a:gs>
          </a:gsLst>
          <a:lin ang="5400000" scaled="1"/>
        </a:gradFill>
      </dgm:spPr>
      <dgm:t>
        <a:bodyPr/>
        <a:lstStyle/>
        <a:p>
          <a:r>
            <a:rPr lang="en-US" sz="2400" dirty="0">
              <a:latin typeface="Centaur" panose="02030504050205020304" pitchFamily="18" charset="0"/>
            </a:rPr>
            <a:t>website</a:t>
          </a:r>
          <a:endParaRPr lang="en-IN" sz="2400" dirty="0">
            <a:latin typeface="Centaur" panose="02030504050205020304" pitchFamily="18" charset="0"/>
          </a:endParaRPr>
        </a:p>
      </dgm:t>
    </dgm:pt>
    <dgm:pt modelId="{4020D72F-5A8A-429D-A1A1-AC9FFCAE4C52}" type="sibTrans" cxnId="{48A5B2CC-3E7E-4EE8-9E8E-4398F43B0953}">
      <dgm:prSet/>
      <dgm:spPr/>
      <dgm:t>
        <a:bodyPr/>
        <a:lstStyle/>
        <a:p>
          <a:endParaRPr lang="en-IN"/>
        </a:p>
      </dgm:t>
    </dgm:pt>
    <dgm:pt modelId="{9CF7141A-B899-4267-B127-A3E0B58B7A46}" type="parTrans" cxnId="{48A5B2CC-3E7E-4EE8-9E8E-4398F43B0953}">
      <dgm:prSet/>
      <dgm:spPr/>
      <dgm:t>
        <a:bodyPr/>
        <a:lstStyle/>
        <a:p>
          <a:endParaRPr lang="en-IN"/>
        </a:p>
      </dgm:t>
    </dgm:pt>
    <dgm:pt modelId="{C122E00C-9870-4C70-ACD6-563463E8B211}" type="pres">
      <dgm:prSet presAssocID="{00C1BFDB-6454-4D78-B8A0-F928FB2286E9}" presName="Name0" presStyleCnt="0">
        <dgm:presLayoutVars>
          <dgm:chMax val="1"/>
          <dgm:chPref val="1"/>
          <dgm:dir/>
          <dgm:animOne val="branch"/>
          <dgm:animLvl val="lvl"/>
        </dgm:presLayoutVars>
      </dgm:prSet>
      <dgm:spPr/>
    </dgm:pt>
    <dgm:pt modelId="{C4C7D9E7-1FBE-4387-91D6-76CA1BFF2318}" type="pres">
      <dgm:prSet presAssocID="{62963C4E-49F7-432D-93EF-98F43D301B2A}" presName="Parent" presStyleLbl="node0" presStyleIdx="0" presStyleCnt="1">
        <dgm:presLayoutVars>
          <dgm:chMax val="6"/>
          <dgm:chPref val="6"/>
        </dgm:presLayoutVars>
      </dgm:prSet>
      <dgm:spPr/>
    </dgm:pt>
    <dgm:pt modelId="{6437DA3D-FCD6-4EF9-840D-8A7901899BA9}" type="pres">
      <dgm:prSet presAssocID="{B7FEC463-AB95-4CB7-B3CF-735365A176E7}" presName="Accent1" presStyleCnt="0"/>
      <dgm:spPr/>
    </dgm:pt>
    <dgm:pt modelId="{00ACE393-4392-40B2-AD9E-8BBCE98EB48C}" type="pres">
      <dgm:prSet presAssocID="{B7FEC463-AB95-4CB7-B3CF-735365A176E7}" presName="Accent" presStyleLbl="bgShp" presStyleIdx="0" presStyleCnt="6"/>
      <dgm:spPr/>
    </dgm:pt>
    <dgm:pt modelId="{36CE09EA-9F42-4F8D-807B-5E59F6EE1AC3}" type="pres">
      <dgm:prSet presAssocID="{B7FEC463-AB95-4CB7-B3CF-735365A176E7}" presName="Child1" presStyleLbl="node1" presStyleIdx="0" presStyleCnt="6">
        <dgm:presLayoutVars>
          <dgm:chMax val="0"/>
          <dgm:chPref val="0"/>
          <dgm:bulletEnabled val="1"/>
        </dgm:presLayoutVars>
      </dgm:prSet>
      <dgm:spPr/>
    </dgm:pt>
    <dgm:pt modelId="{BDF8ECE9-49C3-44A8-86F5-D9D7AD1E3089}" type="pres">
      <dgm:prSet presAssocID="{99D3E772-00B3-4219-B51F-FDC5778407FD}" presName="Accent2" presStyleCnt="0"/>
      <dgm:spPr/>
    </dgm:pt>
    <dgm:pt modelId="{3D7F81F7-6775-49F7-AB81-7948CFE274DF}" type="pres">
      <dgm:prSet presAssocID="{99D3E772-00B3-4219-B51F-FDC5778407FD}" presName="Accent" presStyleLbl="bgShp" presStyleIdx="1" presStyleCnt="6"/>
      <dgm:spPr>
        <a:solidFill>
          <a:schemeClr val="tx1">
            <a:lumMod val="50000"/>
          </a:schemeClr>
        </a:solidFill>
      </dgm:spPr>
    </dgm:pt>
    <dgm:pt modelId="{EA9FD592-2C2A-4ACE-BCC0-C8EEA2FC5BD7}" type="pres">
      <dgm:prSet presAssocID="{99D3E772-00B3-4219-B51F-FDC5778407FD}" presName="Child2" presStyleLbl="node1" presStyleIdx="1" presStyleCnt="6" custLinFactNeighborX="-499" custLinFactNeighborY="-467">
        <dgm:presLayoutVars>
          <dgm:chMax val="0"/>
          <dgm:chPref val="0"/>
          <dgm:bulletEnabled val="1"/>
        </dgm:presLayoutVars>
      </dgm:prSet>
      <dgm:spPr/>
    </dgm:pt>
    <dgm:pt modelId="{5B3A2A46-D40D-42BE-8F8C-EB6FF4C68BE7}" type="pres">
      <dgm:prSet presAssocID="{6252D25F-781B-4CA2-9F6C-9B2301FBE17D}" presName="Accent3" presStyleCnt="0"/>
      <dgm:spPr/>
    </dgm:pt>
    <dgm:pt modelId="{0DF190D2-DE95-4031-97F1-A0588E23E7F6}" type="pres">
      <dgm:prSet presAssocID="{6252D25F-781B-4CA2-9F6C-9B2301FBE17D}" presName="Accent" presStyleLbl="bgShp" presStyleIdx="2" presStyleCnt="6"/>
      <dgm:spPr>
        <a:solidFill>
          <a:schemeClr val="tx1">
            <a:lumMod val="50000"/>
          </a:schemeClr>
        </a:solidFill>
      </dgm:spPr>
    </dgm:pt>
    <dgm:pt modelId="{0FE9FD02-D2BD-46D7-B18A-B39F70FA14B1}" type="pres">
      <dgm:prSet presAssocID="{6252D25F-781B-4CA2-9F6C-9B2301FBE17D}" presName="Child3" presStyleLbl="node1" presStyleIdx="2" presStyleCnt="6">
        <dgm:presLayoutVars>
          <dgm:chMax val="0"/>
          <dgm:chPref val="0"/>
          <dgm:bulletEnabled val="1"/>
        </dgm:presLayoutVars>
      </dgm:prSet>
      <dgm:spPr/>
    </dgm:pt>
    <dgm:pt modelId="{957F43AC-C854-4A7E-91A3-97A762A02434}" type="pres">
      <dgm:prSet presAssocID="{48287BD7-0EC1-4EC3-81D6-162FA0828B25}" presName="Accent4" presStyleCnt="0"/>
      <dgm:spPr/>
    </dgm:pt>
    <dgm:pt modelId="{B795982F-2BA2-463B-9106-243D6EB0065C}" type="pres">
      <dgm:prSet presAssocID="{48287BD7-0EC1-4EC3-81D6-162FA0828B25}" presName="Accent" presStyleLbl="bgShp" presStyleIdx="3" presStyleCnt="6"/>
      <dgm:spPr>
        <a:solidFill>
          <a:schemeClr val="tx1">
            <a:lumMod val="65000"/>
          </a:schemeClr>
        </a:solidFill>
      </dgm:spPr>
    </dgm:pt>
    <dgm:pt modelId="{07AF0EF3-AD01-4023-91B3-93220E05B72D}" type="pres">
      <dgm:prSet presAssocID="{48287BD7-0EC1-4EC3-81D6-162FA0828B25}" presName="Child4" presStyleLbl="node1" presStyleIdx="3" presStyleCnt="6">
        <dgm:presLayoutVars>
          <dgm:chMax val="0"/>
          <dgm:chPref val="0"/>
          <dgm:bulletEnabled val="1"/>
        </dgm:presLayoutVars>
      </dgm:prSet>
      <dgm:spPr/>
    </dgm:pt>
    <dgm:pt modelId="{FDB2137A-10A8-440D-8A0F-58A11289B438}" type="pres">
      <dgm:prSet presAssocID="{E25EF7C3-58DA-413C-B085-71CDDE2BC4B4}" presName="Accent5" presStyleCnt="0"/>
      <dgm:spPr/>
    </dgm:pt>
    <dgm:pt modelId="{173D3581-C5DA-4671-B570-0CCCEA54A153}" type="pres">
      <dgm:prSet presAssocID="{E25EF7C3-58DA-413C-B085-71CDDE2BC4B4}" presName="Accent" presStyleLbl="bgShp" presStyleIdx="4" presStyleCnt="6"/>
      <dgm:spPr>
        <a:solidFill>
          <a:schemeClr val="tx1">
            <a:lumMod val="65000"/>
          </a:schemeClr>
        </a:solidFill>
      </dgm:spPr>
    </dgm:pt>
    <dgm:pt modelId="{B9C26F81-D7B7-494B-9E9D-F6AAF5767646}" type="pres">
      <dgm:prSet presAssocID="{E25EF7C3-58DA-413C-B085-71CDDE2BC4B4}" presName="Child5" presStyleLbl="node1" presStyleIdx="4" presStyleCnt="6">
        <dgm:presLayoutVars>
          <dgm:chMax val="0"/>
          <dgm:chPref val="0"/>
          <dgm:bulletEnabled val="1"/>
        </dgm:presLayoutVars>
      </dgm:prSet>
      <dgm:spPr/>
    </dgm:pt>
    <dgm:pt modelId="{B4B99FE6-134B-41A6-A608-8C8A0A65C7FD}" type="pres">
      <dgm:prSet presAssocID="{9BB14222-8929-4CCC-BC94-D3DBA2155078}" presName="Accent6" presStyleCnt="0"/>
      <dgm:spPr/>
    </dgm:pt>
    <dgm:pt modelId="{0BF7724C-5518-4BDF-8CD9-7F55CA56B084}" type="pres">
      <dgm:prSet presAssocID="{9BB14222-8929-4CCC-BC94-D3DBA2155078}" presName="Accent" presStyleLbl="bgShp" presStyleIdx="5" presStyleCnt="6"/>
      <dgm:spPr>
        <a:solidFill>
          <a:schemeClr val="tx1">
            <a:lumMod val="65000"/>
          </a:schemeClr>
        </a:solidFill>
      </dgm:spPr>
    </dgm:pt>
    <dgm:pt modelId="{C96F5653-145F-43BA-AC57-7E4B69ADFC1B}" type="pres">
      <dgm:prSet presAssocID="{9BB14222-8929-4CCC-BC94-D3DBA2155078}" presName="Child6" presStyleLbl="node1" presStyleIdx="5" presStyleCnt="6">
        <dgm:presLayoutVars>
          <dgm:chMax val="0"/>
          <dgm:chPref val="0"/>
          <dgm:bulletEnabled val="1"/>
        </dgm:presLayoutVars>
      </dgm:prSet>
      <dgm:spPr/>
    </dgm:pt>
  </dgm:ptLst>
  <dgm:cxnLst>
    <dgm:cxn modelId="{866B3A00-6EE0-4506-8693-B7E3C5BB326C}" srcId="{62963C4E-49F7-432D-93EF-98F43D301B2A}" destId="{48287BD7-0EC1-4EC3-81D6-162FA0828B25}" srcOrd="3" destOrd="0" parTransId="{1353B05A-90E8-4836-A857-864377A7EE00}" sibTransId="{89A8C90A-CD0F-4D56-8F7C-0B6B44AEB646}"/>
    <dgm:cxn modelId="{BFCBA30A-3C9B-44B1-9DE4-8A08DAC71F9F}" type="presOf" srcId="{00C1BFDB-6454-4D78-B8A0-F928FB2286E9}" destId="{C122E00C-9870-4C70-ACD6-563463E8B211}" srcOrd="0" destOrd="0" presId="urn:microsoft.com/office/officeart/2011/layout/HexagonRadial"/>
    <dgm:cxn modelId="{5BC39319-F95B-41A8-A29A-C66144364300}" type="presOf" srcId="{B7FEC463-AB95-4CB7-B3CF-735365A176E7}" destId="{36CE09EA-9F42-4F8D-807B-5E59F6EE1AC3}" srcOrd="0" destOrd="0" presId="urn:microsoft.com/office/officeart/2011/layout/HexagonRadial"/>
    <dgm:cxn modelId="{38CBCB19-9CFE-4748-95A4-2E7A33B3670D}" srcId="{00C1BFDB-6454-4D78-B8A0-F928FB2286E9}" destId="{62963C4E-49F7-432D-93EF-98F43D301B2A}" srcOrd="0" destOrd="0" parTransId="{8AD45F1C-5C76-4A8D-A958-95551315962C}" sibTransId="{58783F56-1349-4569-BCC3-E8545AF0A576}"/>
    <dgm:cxn modelId="{D6C60826-9569-489B-9AF0-F28D65635E20}" type="presOf" srcId="{6252D25F-781B-4CA2-9F6C-9B2301FBE17D}" destId="{0FE9FD02-D2BD-46D7-B18A-B39F70FA14B1}" srcOrd="0" destOrd="0" presId="urn:microsoft.com/office/officeart/2011/layout/HexagonRadial"/>
    <dgm:cxn modelId="{91A3B232-7FB0-42CB-8884-723E3746FB2B}" type="presOf" srcId="{48287BD7-0EC1-4EC3-81D6-162FA0828B25}" destId="{07AF0EF3-AD01-4023-91B3-93220E05B72D}" srcOrd="0" destOrd="0" presId="urn:microsoft.com/office/officeart/2011/layout/HexagonRadial"/>
    <dgm:cxn modelId="{9AB1D060-077D-41A5-AC79-3FC4FEE6CC07}" type="presOf" srcId="{9BB14222-8929-4CCC-BC94-D3DBA2155078}" destId="{C96F5653-145F-43BA-AC57-7E4B69ADFC1B}" srcOrd="0" destOrd="0" presId="urn:microsoft.com/office/officeart/2011/layout/HexagonRadial"/>
    <dgm:cxn modelId="{CDD63A49-FF6C-4F7F-98FA-497E9E565784}" type="presOf" srcId="{99D3E772-00B3-4219-B51F-FDC5778407FD}" destId="{EA9FD592-2C2A-4ACE-BCC0-C8EEA2FC5BD7}" srcOrd="0" destOrd="0" presId="urn:microsoft.com/office/officeart/2011/layout/HexagonRadial"/>
    <dgm:cxn modelId="{6EFD0E71-A630-492E-914C-BD79AAEE1764}" srcId="{62963C4E-49F7-432D-93EF-98F43D301B2A}" destId="{99D3E772-00B3-4219-B51F-FDC5778407FD}" srcOrd="1" destOrd="0" parTransId="{98DBBC07-A593-4D53-B5AD-431A43275F5A}" sibTransId="{523C3977-2E5A-4618-B784-39EF9498878F}"/>
    <dgm:cxn modelId="{27F78A7E-C798-41F5-99F2-FE2D7742DAE9}" srcId="{62963C4E-49F7-432D-93EF-98F43D301B2A}" destId="{E25EF7C3-58DA-413C-B085-71CDDE2BC4B4}" srcOrd="4" destOrd="0" parTransId="{8EC5076E-BDA5-4935-8143-286B44F52E00}" sibTransId="{30E9E3FE-DACC-46F6-8CC0-56F3678CA103}"/>
    <dgm:cxn modelId="{C9D767C1-E41C-47CA-8B08-BA4563C7AA3C}" srcId="{62963C4E-49F7-432D-93EF-98F43D301B2A}" destId="{6252D25F-781B-4CA2-9F6C-9B2301FBE17D}" srcOrd="2" destOrd="0" parTransId="{7D5A6F83-12E2-42F2-B328-15198B05A376}" sibTransId="{EB482CE6-AEB3-4823-B27E-C7CFFFBAAAF7}"/>
    <dgm:cxn modelId="{792C5DCA-E390-49D8-9535-B9357173F651}" srcId="{62963C4E-49F7-432D-93EF-98F43D301B2A}" destId="{B7FEC463-AB95-4CB7-B3CF-735365A176E7}" srcOrd="0" destOrd="0" parTransId="{61D43AFE-5FA2-4E44-A777-83FF439DE7E0}" sibTransId="{2C518B07-D858-4306-AA74-452E369664C7}"/>
    <dgm:cxn modelId="{48A5B2CC-3E7E-4EE8-9E8E-4398F43B0953}" srcId="{62963C4E-49F7-432D-93EF-98F43D301B2A}" destId="{9BB14222-8929-4CCC-BC94-D3DBA2155078}" srcOrd="5" destOrd="0" parTransId="{9CF7141A-B899-4267-B127-A3E0B58B7A46}" sibTransId="{4020D72F-5A8A-429D-A1A1-AC9FFCAE4C52}"/>
    <dgm:cxn modelId="{F87996D5-0C45-4D32-A2DF-F6D907E9BE21}" srcId="{62963C4E-49F7-432D-93EF-98F43D301B2A}" destId="{85B26288-CD0D-4E58-8AE9-6A91E65CC718}" srcOrd="6" destOrd="0" parTransId="{4FDA0132-0866-4501-B783-D575B8987C62}" sibTransId="{EBD55834-4104-4BDC-A74F-27F754CC512B}"/>
    <dgm:cxn modelId="{E08BF4D6-16B9-4425-AE36-3F5F9895C767}" srcId="{62963C4E-49F7-432D-93EF-98F43D301B2A}" destId="{DF246E7B-AC3E-4099-A611-A42EAF3A6AEF}" srcOrd="8" destOrd="0" parTransId="{C36C1185-FC6B-4377-ABE1-1BAF2ECA6343}" sibTransId="{24EEC8AC-3EEF-4747-874A-7E978129BEA4}"/>
    <dgm:cxn modelId="{7A1A59DE-5D3C-453E-91AB-DE5A5387CC84}" type="presOf" srcId="{E25EF7C3-58DA-413C-B085-71CDDE2BC4B4}" destId="{B9C26F81-D7B7-494B-9E9D-F6AAF5767646}" srcOrd="0" destOrd="0" presId="urn:microsoft.com/office/officeart/2011/layout/HexagonRadial"/>
    <dgm:cxn modelId="{5655B6DE-3C69-416A-95B1-05B1CFEAA910}" type="presOf" srcId="{62963C4E-49F7-432D-93EF-98F43D301B2A}" destId="{C4C7D9E7-1FBE-4387-91D6-76CA1BFF2318}" srcOrd="0" destOrd="0" presId="urn:microsoft.com/office/officeart/2011/layout/HexagonRadial"/>
    <dgm:cxn modelId="{90B02EDF-C42B-44DB-803E-B9360500D897}" srcId="{62963C4E-49F7-432D-93EF-98F43D301B2A}" destId="{C4082DE4-53CF-492D-B4EF-8D10E7DB9BC6}" srcOrd="7" destOrd="0" parTransId="{33917317-D032-41B5-9FA1-1A45D4E2AF54}" sibTransId="{03D14CF3-C874-46FB-8D5A-E790335D67D8}"/>
    <dgm:cxn modelId="{907D9ABD-C408-42AD-9C86-76773B11E478}" type="presParOf" srcId="{C122E00C-9870-4C70-ACD6-563463E8B211}" destId="{C4C7D9E7-1FBE-4387-91D6-76CA1BFF2318}" srcOrd="0" destOrd="0" presId="urn:microsoft.com/office/officeart/2011/layout/HexagonRadial"/>
    <dgm:cxn modelId="{3BC57A98-4B41-4002-9FD6-7DB79A0DC84E}" type="presParOf" srcId="{C122E00C-9870-4C70-ACD6-563463E8B211}" destId="{6437DA3D-FCD6-4EF9-840D-8A7901899BA9}" srcOrd="1" destOrd="0" presId="urn:microsoft.com/office/officeart/2011/layout/HexagonRadial"/>
    <dgm:cxn modelId="{1B990E00-AE29-4616-AEDB-0E0AF13F7B1A}" type="presParOf" srcId="{6437DA3D-FCD6-4EF9-840D-8A7901899BA9}" destId="{00ACE393-4392-40B2-AD9E-8BBCE98EB48C}" srcOrd="0" destOrd="0" presId="urn:microsoft.com/office/officeart/2011/layout/HexagonRadial"/>
    <dgm:cxn modelId="{1DA77F88-2E9B-4460-AC0F-65EE7454FC56}" type="presParOf" srcId="{C122E00C-9870-4C70-ACD6-563463E8B211}" destId="{36CE09EA-9F42-4F8D-807B-5E59F6EE1AC3}" srcOrd="2" destOrd="0" presId="urn:microsoft.com/office/officeart/2011/layout/HexagonRadial"/>
    <dgm:cxn modelId="{56A01C38-1B87-4559-9C04-AF8E5536561F}" type="presParOf" srcId="{C122E00C-9870-4C70-ACD6-563463E8B211}" destId="{BDF8ECE9-49C3-44A8-86F5-D9D7AD1E3089}" srcOrd="3" destOrd="0" presId="urn:microsoft.com/office/officeart/2011/layout/HexagonRadial"/>
    <dgm:cxn modelId="{22D183D6-488E-4142-85D9-5FEB4376C141}" type="presParOf" srcId="{BDF8ECE9-49C3-44A8-86F5-D9D7AD1E3089}" destId="{3D7F81F7-6775-49F7-AB81-7948CFE274DF}" srcOrd="0" destOrd="0" presId="urn:microsoft.com/office/officeart/2011/layout/HexagonRadial"/>
    <dgm:cxn modelId="{04D60B21-F342-4A96-AA51-3E468F5A593D}" type="presParOf" srcId="{C122E00C-9870-4C70-ACD6-563463E8B211}" destId="{EA9FD592-2C2A-4ACE-BCC0-C8EEA2FC5BD7}" srcOrd="4" destOrd="0" presId="urn:microsoft.com/office/officeart/2011/layout/HexagonRadial"/>
    <dgm:cxn modelId="{1D773EE6-F379-4C56-9401-29B80D88B5E8}" type="presParOf" srcId="{C122E00C-9870-4C70-ACD6-563463E8B211}" destId="{5B3A2A46-D40D-42BE-8F8C-EB6FF4C68BE7}" srcOrd="5" destOrd="0" presId="urn:microsoft.com/office/officeart/2011/layout/HexagonRadial"/>
    <dgm:cxn modelId="{32249CA5-6EC4-4DE5-A6D7-9833243FA250}" type="presParOf" srcId="{5B3A2A46-D40D-42BE-8F8C-EB6FF4C68BE7}" destId="{0DF190D2-DE95-4031-97F1-A0588E23E7F6}" srcOrd="0" destOrd="0" presId="urn:microsoft.com/office/officeart/2011/layout/HexagonRadial"/>
    <dgm:cxn modelId="{71ABB0C0-4C57-4D7F-A243-EF6D37C76E99}" type="presParOf" srcId="{C122E00C-9870-4C70-ACD6-563463E8B211}" destId="{0FE9FD02-D2BD-46D7-B18A-B39F70FA14B1}" srcOrd="6" destOrd="0" presId="urn:microsoft.com/office/officeart/2011/layout/HexagonRadial"/>
    <dgm:cxn modelId="{3F7FAD74-5D82-4F61-BB67-222632CCADB2}" type="presParOf" srcId="{C122E00C-9870-4C70-ACD6-563463E8B211}" destId="{957F43AC-C854-4A7E-91A3-97A762A02434}" srcOrd="7" destOrd="0" presId="urn:microsoft.com/office/officeart/2011/layout/HexagonRadial"/>
    <dgm:cxn modelId="{6D81A654-50C9-4F57-B6C4-F7B552AD2B25}" type="presParOf" srcId="{957F43AC-C854-4A7E-91A3-97A762A02434}" destId="{B795982F-2BA2-463B-9106-243D6EB0065C}" srcOrd="0" destOrd="0" presId="urn:microsoft.com/office/officeart/2011/layout/HexagonRadial"/>
    <dgm:cxn modelId="{A122569A-B6A0-4C26-9745-1E8C2B1E2F94}" type="presParOf" srcId="{C122E00C-9870-4C70-ACD6-563463E8B211}" destId="{07AF0EF3-AD01-4023-91B3-93220E05B72D}" srcOrd="8" destOrd="0" presId="urn:microsoft.com/office/officeart/2011/layout/HexagonRadial"/>
    <dgm:cxn modelId="{1DDF8CF5-21CA-4E9C-BE8C-A5CE0B25AF76}" type="presParOf" srcId="{C122E00C-9870-4C70-ACD6-563463E8B211}" destId="{FDB2137A-10A8-440D-8A0F-58A11289B438}" srcOrd="9" destOrd="0" presId="urn:microsoft.com/office/officeart/2011/layout/HexagonRadial"/>
    <dgm:cxn modelId="{AF37371A-C2A1-4932-8B29-38DE8A0B6B91}" type="presParOf" srcId="{FDB2137A-10A8-440D-8A0F-58A11289B438}" destId="{173D3581-C5DA-4671-B570-0CCCEA54A153}" srcOrd="0" destOrd="0" presId="urn:microsoft.com/office/officeart/2011/layout/HexagonRadial"/>
    <dgm:cxn modelId="{637186EE-57E1-4F86-8115-1E76385BB04D}" type="presParOf" srcId="{C122E00C-9870-4C70-ACD6-563463E8B211}" destId="{B9C26F81-D7B7-494B-9E9D-F6AAF5767646}" srcOrd="10" destOrd="0" presId="urn:microsoft.com/office/officeart/2011/layout/HexagonRadial"/>
    <dgm:cxn modelId="{E16BD5C9-72E8-496A-96F0-DB0797C010BC}" type="presParOf" srcId="{C122E00C-9870-4C70-ACD6-563463E8B211}" destId="{B4B99FE6-134B-41A6-A608-8C8A0A65C7FD}" srcOrd="11" destOrd="0" presId="urn:microsoft.com/office/officeart/2011/layout/HexagonRadial"/>
    <dgm:cxn modelId="{4F3FC510-00E5-41B2-8785-AFEDE53A475C}" type="presParOf" srcId="{B4B99FE6-134B-41A6-A608-8C8A0A65C7FD}" destId="{0BF7724C-5518-4BDF-8CD9-7F55CA56B084}" srcOrd="0" destOrd="0" presId="urn:microsoft.com/office/officeart/2011/layout/HexagonRadial"/>
    <dgm:cxn modelId="{14B54051-A4D9-4D4A-8000-4617E6A803DF}" type="presParOf" srcId="{C122E00C-9870-4C70-ACD6-563463E8B211}" destId="{C96F5653-145F-43BA-AC57-7E4B69ADFC1B}" srcOrd="12" destOrd="0" presId="urn:microsoft.com/office/officeart/2011/layout/HexagonRadial"/>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C62D95-B9F9-47CF-BB91-0C6BEFBD712D}">
      <dsp:nvSpPr>
        <dsp:cNvPr id="0" name=""/>
        <dsp:cNvSpPr/>
      </dsp:nvSpPr>
      <dsp:spPr>
        <a:xfrm rot="5400000">
          <a:off x="3443466" y="78649"/>
          <a:ext cx="1763416" cy="1610463"/>
        </a:xfrm>
        <a:prstGeom prst="hexagon">
          <a:avLst>
            <a:gd name="adj" fmla="val 25000"/>
            <a:gd name="vf" fmla="val 115470"/>
          </a:avLst>
        </a:prstGeom>
        <a:gradFill rotWithShape="0">
          <a:gsLst>
            <a:gs pos="3000">
              <a:srgbClr val="002060"/>
            </a:gs>
            <a:gs pos="89000">
              <a:schemeClr val="accent6">
                <a:lumMod val="75000"/>
              </a:schemeClr>
            </a:gs>
            <a:gs pos="1000">
              <a:schemeClr val="accent6">
                <a:lumMod val="50000"/>
              </a:schemeClr>
            </a:gs>
            <a:gs pos="66000">
              <a:schemeClr val="accent6">
                <a:lumMod val="50000"/>
              </a:schemeClr>
            </a:gs>
          </a:gsLst>
          <a:lin ang="5400000" scaled="1"/>
        </a:gra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Domain Bucket:</a:t>
          </a:r>
        </a:p>
        <a:p>
          <a:pPr marL="0" lvl="0" indent="0" algn="ctr" defTabSz="622300">
            <a:lnSpc>
              <a:spcPct val="90000"/>
            </a:lnSpc>
            <a:spcBef>
              <a:spcPct val="0"/>
            </a:spcBef>
            <a:spcAft>
              <a:spcPct val="35000"/>
            </a:spcAft>
            <a:buNone/>
          </a:pPr>
          <a:r>
            <a:rPr lang="en-IN" sz="1400" kern="1200" dirty="0"/>
            <a:t>Disaster management</a:t>
          </a:r>
        </a:p>
      </dsp:txBody>
      <dsp:txXfrm rot="-5400000">
        <a:off x="3776712" y="283330"/>
        <a:ext cx="1096923" cy="1201102"/>
      </dsp:txXfrm>
    </dsp:sp>
    <dsp:sp modelId="{3813261C-3531-4E0D-8FEC-B93032A9864C}">
      <dsp:nvSpPr>
        <dsp:cNvPr id="0" name=""/>
        <dsp:cNvSpPr/>
      </dsp:nvSpPr>
      <dsp:spPr>
        <a:xfrm flipH="1" flipV="1">
          <a:off x="5174623" y="861319"/>
          <a:ext cx="985970" cy="45124"/>
        </a:xfrm>
        <a:prstGeom prst="rect">
          <a:avLst/>
        </a:prstGeom>
        <a:noFill/>
        <a:ln>
          <a:noFill/>
        </a:ln>
        <a:effectLst/>
      </dsp:spPr>
      <dsp:style>
        <a:lnRef idx="0">
          <a:scrgbClr r="0" g="0" b="0"/>
        </a:lnRef>
        <a:fillRef idx="0">
          <a:scrgbClr r="0" g="0" b="0"/>
        </a:fillRef>
        <a:effectRef idx="0">
          <a:scrgbClr r="0" g="0" b="0"/>
        </a:effectRef>
        <a:fontRef idx="minor"/>
      </dsp:style>
    </dsp:sp>
    <dsp:sp modelId="{67E1796D-5222-457A-AFA7-1AFDAB9860CF}">
      <dsp:nvSpPr>
        <dsp:cNvPr id="0" name=""/>
        <dsp:cNvSpPr/>
      </dsp:nvSpPr>
      <dsp:spPr>
        <a:xfrm rot="5400000">
          <a:off x="2210110" y="242992"/>
          <a:ext cx="1316886" cy="1145691"/>
        </a:xfrm>
        <a:prstGeom prst="hexagon">
          <a:avLst>
            <a:gd name="adj" fmla="val 25000"/>
            <a:gd name="vf" fmla="val 115470"/>
          </a:avLst>
        </a:prstGeom>
        <a:gradFill rotWithShape="0">
          <a:gsLst>
            <a:gs pos="3000">
              <a:srgbClr val="002060"/>
            </a:gs>
            <a:gs pos="89000">
              <a:schemeClr val="accent6">
                <a:lumMod val="75000"/>
              </a:schemeClr>
            </a:gs>
            <a:gs pos="1000">
              <a:schemeClr val="accent6">
                <a:lumMod val="50000"/>
              </a:schemeClr>
            </a:gs>
            <a:gs pos="66000">
              <a:schemeClr val="accent6">
                <a:lumMod val="50000"/>
              </a:schemeClr>
            </a:gs>
          </a:gsLst>
          <a:lin ang="5400000" scaled="1"/>
        </a:gra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IN" sz="1800" kern="1200" dirty="0"/>
            <a:t>Team ID:</a:t>
          </a:r>
        </a:p>
        <a:p>
          <a:pPr marL="0" lvl="0" indent="0" algn="ctr" defTabSz="800100">
            <a:lnSpc>
              <a:spcPct val="90000"/>
            </a:lnSpc>
            <a:spcBef>
              <a:spcPct val="0"/>
            </a:spcBef>
            <a:spcAft>
              <a:spcPct val="35000"/>
            </a:spcAft>
            <a:buNone/>
          </a:pPr>
          <a:r>
            <a:rPr lang="en-IN" sz="1800" kern="1200" dirty="0"/>
            <a:t>13567</a:t>
          </a:r>
          <a:endParaRPr lang="en-IN" sz="2400" kern="1200" dirty="0"/>
        </a:p>
      </dsp:txBody>
      <dsp:txXfrm rot="-5400000">
        <a:off x="2474244" y="362610"/>
        <a:ext cx="788617" cy="906456"/>
      </dsp:txXfrm>
    </dsp:sp>
    <dsp:sp modelId="{4D54A349-52F3-4175-AC7C-2A71F0E81ECC}">
      <dsp:nvSpPr>
        <dsp:cNvPr id="0" name=""/>
        <dsp:cNvSpPr/>
      </dsp:nvSpPr>
      <dsp:spPr>
        <a:xfrm rot="5400000">
          <a:off x="2508974" y="1495642"/>
          <a:ext cx="1803581" cy="1634385"/>
        </a:xfrm>
        <a:prstGeom prst="hexagon">
          <a:avLst>
            <a:gd name="adj" fmla="val 25000"/>
            <a:gd name="vf" fmla="val 115470"/>
          </a:avLst>
        </a:prstGeom>
        <a:gradFill rotWithShape="0">
          <a:gsLst>
            <a:gs pos="3000">
              <a:srgbClr val="002060"/>
            </a:gs>
            <a:gs pos="89000">
              <a:schemeClr val="accent6">
                <a:lumMod val="75000"/>
              </a:schemeClr>
            </a:gs>
            <a:gs pos="1000">
              <a:schemeClr val="accent6">
                <a:lumMod val="50000"/>
              </a:schemeClr>
            </a:gs>
            <a:gs pos="66000">
              <a:schemeClr val="accent6">
                <a:lumMod val="50000"/>
              </a:schemeClr>
            </a:gs>
          </a:gsLst>
          <a:lin ang="5400000" scaled="1"/>
        </a:gra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Organization:</a:t>
          </a:r>
        </a:p>
        <a:p>
          <a:pPr marL="0" lvl="0" indent="0" algn="ctr" defTabSz="622300">
            <a:lnSpc>
              <a:spcPct val="90000"/>
            </a:lnSpc>
            <a:spcBef>
              <a:spcPct val="0"/>
            </a:spcBef>
            <a:spcAft>
              <a:spcPct val="35000"/>
            </a:spcAft>
            <a:buNone/>
          </a:pPr>
          <a:r>
            <a:rPr lang="en-IN" sz="1400" kern="1200" dirty="0"/>
            <a:t>Ministry of Defence</a:t>
          </a:r>
        </a:p>
      </dsp:txBody>
      <dsp:txXfrm rot="-5400000">
        <a:off x="2853193" y="1697541"/>
        <a:ext cx="1115143" cy="1230587"/>
      </dsp:txXfrm>
    </dsp:sp>
    <dsp:sp modelId="{C39B8784-E914-412D-878A-672FDBFAD08E}">
      <dsp:nvSpPr>
        <dsp:cNvPr id="0" name=""/>
        <dsp:cNvSpPr/>
      </dsp:nvSpPr>
      <dsp:spPr>
        <a:xfrm>
          <a:off x="2499252" y="2472939"/>
          <a:ext cx="1422237" cy="790131"/>
        </a:xfrm>
        <a:prstGeom prst="rect">
          <a:avLst/>
        </a:prstGeom>
        <a:noFill/>
        <a:ln>
          <a:noFill/>
        </a:ln>
        <a:effectLst/>
      </dsp:spPr>
      <dsp:style>
        <a:lnRef idx="0">
          <a:scrgbClr r="0" g="0" b="0"/>
        </a:lnRef>
        <a:fillRef idx="0">
          <a:scrgbClr r="0" g="0" b="0"/>
        </a:fillRef>
        <a:effectRef idx="0">
          <a:scrgbClr r="0" g="0" b="0"/>
        </a:effectRef>
        <a:fontRef idx="minor"/>
      </dsp:style>
    </dsp:sp>
    <dsp:sp modelId="{0F4C584B-27E3-44B2-B462-405478C1707E}">
      <dsp:nvSpPr>
        <dsp:cNvPr id="0" name=""/>
        <dsp:cNvSpPr/>
      </dsp:nvSpPr>
      <dsp:spPr>
        <a:xfrm rot="5400000">
          <a:off x="4180534" y="1624548"/>
          <a:ext cx="1865501" cy="1647378"/>
        </a:xfrm>
        <a:prstGeom prst="hexagon">
          <a:avLst>
            <a:gd name="adj" fmla="val 25000"/>
            <a:gd name="vf" fmla="val 115470"/>
          </a:avLst>
        </a:prstGeom>
        <a:gradFill rotWithShape="0">
          <a:gsLst>
            <a:gs pos="3000">
              <a:srgbClr val="002060"/>
            </a:gs>
            <a:gs pos="89000">
              <a:schemeClr val="accent6">
                <a:lumMod val="75000"/>
              </a:schemeClr>
            </a:gs>
            <a:gs pos="1000">
              <a:schemeClr val="accent6">
                <a:lumMod val="50000"/>
              </a:schemeClr>
            </a:gs>
            <a:gs pos="66000">
              <a:schemeClr val="accent6">
                <a:lumMod val="50000"/>
              </a:schemeClr>
            </a:gs>
          </a:gsLst>
          <a:lin ang="5400000" scaled="1"/>
        </a:gra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IN" sz="1600" kern="1200" dirty="0"/>
            <a:t>Team leader:</a:t>
          </a:r>
        </a:p>
        <a:p>
          <a:pPr marL="0" lvl="0" indent="0" algn="ctr" defTabSz="711200">
            <a:lnSpc>
              <a:spcPct val="90000"/>
            </a:lnSpc>
            <a:spcBef>
              <a:spcPct val="0"/>
            </a:spcBef>
            <a:spcAft>
              <a:spcPct val="35000"/>
            </a:spcAft>
            <a:buNone/>
          </a:pPr>
          <a:r>
            <a:rPr lang="en-IN" sz="1600" kern="1200" dirty="0" err="1"/>
            <a:t>S.Varsha</a:t>
          </a:r>
          <a:endParaRPr lang="en-IN" sz="1600" kern="1200" dirty="0"/>
        </a:p>
      </dsp:txBody>
      <dsp:txXfrm rot="-5400000">
        <a:off x="4548106" y="1808227"/>
        <a:ext cx="1130356" cy="1280021"/>
      </dsp:txXfrm>
    </dsp:sp>
    <dsp:sp modelId="{6789B485-FF14-4D64-BEB7-8430AC8B9C32}">
      <dsp:nvSpPr>
        <dsp:cNvPr id="0" name=""/>
        <dsp:cNvSpPr/>
      </dsp:nvSpPr>
      <dsp:spPr>
        <a:xfrm rot="5400000">
          <a:off x="3361167" y="3483008"/>
          <a:ext cx="1928014" cy="1622402"/>
        </a:xfrm>
        <a:prstGeom prst="hexagon">
          <a:avLst>
            <a:gd name="adj" fmla="val 25000"/>
            <a:gd name="vf" fmla="val 115470"/>
          </a:avLst>
        </a:prstGeom>
        <a:gradFill rotWithShape="0">
          <a:gsLst>
            <a:gs pos="3000">
              <a:srgbClr val="002060"/>
            </a:gs>
            <a:gs pos="89000">
              <a:schemeClr val="accent6">
                <a:lumMod val="75000"/>
              </a:schemeClr>
            </a:gs>
            <a:gs pos="1000">
              <a:schemeClr val="accent6">
                <a:lumMod val="50000"/>
              </a:schemeClr>
            </a:gs>
            <a:gs pos="66000">
              <a:schemeClr val="accent6">
                <a:lumMod val="50000"/>
              </a:schemeClr>
            </a:gs>
          </a:gsLst>
          <a:lin ang="5400000" scaled="1"/>
        </a:gra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Institute:</a:t>
          </a:r>
        </a:p>
        <a:p>
          <a:pPr marL="0" lvl="0" indent="0" algn="ctr" defTabSz="800100">
            <a:lnSpc>
              <a:spcPct val="90000"/>
            </a:lnSpc>
            <a:spcBef>
              <a:spcPct val="0"/>
            </a:spcBef>
            <a:spcAft>
              <a:spcPct val="35000"/>
            </a:spcAft>
            <a:buNone/>
          </a:pPr>
          <a:r>
            <a:rPr lang="en-IN" sz="1800" kern="1200" dirty="0"/>
            <a:t>Shiv Nadar University,</a:t>
          </a:r>
        </a:p>
        <a:p>
          <a:pPr marL="0" lvl="0" indent="0" algn="ctr" defTabSz="800100">
            <a:lnSpc>
              <a:spcPct val="90000"/>
            </a:lnSpc>
            <a:spcBef>
              <a:spcPct val="0"/>
            </a:spcBef>
            <a:spcAft>
              <a:spcPct val="35000"/>
            </a:spcAft>
            <a:buNone/>
          </a:pPr>
          <a:r>
            <a:rPr lang="en-IN" sz="1800" kern="1200" dirty="0"/>
            <a:t>Chennai</a:t>
          </a:r>
        </a:p>
      </dsp:txBody>
      <dsp:txXfrm rot="-5400000">
        <a:off x="3762943" y="3626070"/>
        <a:ext cx="1124462" cy="1336278"/>
      </dsp:txXfrm>
    </dsp:sp>
    <dsp:sp modelId="{CFC092B7-2978-48FD-929D-B31435BF412D}">
      <dsp:nvSpPr>
        <dsp:cNvPr id="0" name=""/>
        <dsp:cNvSpPr/>
      </dsp:nvSpPr>
      <dsp:spPr>
        <a:xfrm flipH="1" flipV="1">
          <a:off x="5291078" y="4241481"/>
          <a:ext cx="753061" cy="187656"/>
        </a:xfrm>
        <a:prstGeom prst="rect">
          <a:avLst/>
        </a:prstGeom>
        <a:noFill/>
        <a:ln>
          <a:noFill/>
        </a:ln>
        <a:effectLst/>
      </dsp:spPr>
      <dsp:style>
        <a:lnRef idx="0">
          <a:scrgbClr r="0" g="0" b="0"/>
        </a:lnRef>
        <a:fillRef idx="0">
          <a:scrgbClr r="0" g="0" b="0"/>
        </a:fillRef>
        <a:effectRef idx="0">
          <a:scrgbClr r="0" g="0" b="0"/>
        </a:effectRef>
        <a:fontRef idx="minor"/>
      </dsp:style>
    </dsp:sp>
    <dsp:sp modelId="{95991CBB-6D62-4D91-ADD0-ED9707CB858A}">
      <dsp:nvSpPr>
        <dsp:cNvPr id="0" name=""/>
        <dsp:cNvSpPr/>
      </dsp:nvSpPr>
      <dsp:spPr>
        <a:xfrm rot="5400000">
          <a:off x="1219534" y="2895038"/>
          <a:ext cx="2204889" cy="1986376"/>
        </a:xfrm>
        <a:prstGeom prst="hexagon">
          <a:avLst>
            <a:gd name="adj" fmla="val 25000"/>
            <a:gd name="vf" fmla="val 115470"/>
          </a:avLst>
        </a:prstGeom>
        <a:gradFill rotWithShape="0">
          <a:gsLst>
            <a:gs pos="3000">
              <a:srgbClr val="002060"/>
            </a:gs>
            <a:gs pos="89000">
              <a:schemeClr val="accent6">
                <a:lumMod val="75000"/>
              </a:schemeClr>
            </a:gs>
            <a:gs pos="1000">
              <a:schemeClr val="accent6">
                <a:lumMod val="50000"/>
              </a:schemeClr>
            </a:gs>
            <a:gs pos="66000">
              <a:schemeClr val="accent6">
                <a:lumMod val="50000"/>
              </a:schemeClr>
            </a:gs>
          </a:gsLst>
          <a:lin ang="5400000" scaled="1"/>
        </a:gra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IN" sz="2400" kern="1200" dirty="0"/>
            <a:t>Institute ID:</a:t>
          </a:r>
        </a:p>
        <a:p>
          <a:pPr marL="0" lvl="0" indent="0" algn="ctr" defTabSz="1066800">
            <a:lnSpc>
              <a:spcPct val="90000"/>
            </a:lnSpc>
            <a:spcBef>
              <a:spcPct val="0"/>
            </a:spcBef>
            <a:spcAft>
              <a:spcPct val="35000"/>
            </a:spcAft>
            <a:buNone/>
          </a:pPr>
          <a:r>
            <a:rPr lang="en-IN" sz="2400" b="0" i="0" kern="1200" dirty="0"/>
            <a:t>U-1153</a:t>
          </a:r>
          <a:endParaRPr lang="en-IN" sz="2400" kern="1200" dirty="0"/>
        </a:p>
      </dsp:txBody>
      <dsp:txXfrm rot="-5400000">
        <a:off x="1643448" y="3135054"/>
        <a:ext cx="1357060" cy="15063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9B8E81-4480-4D86-A5C6-EC6CCBB4061B}">
      <dsp:nvSpPr>
        <dsp:cNvPr id="0" name=""/>
        <dsp:cNvSpPr/>
      </dsp:nvSpPr>
      <dsp:spPr>
        <a:xfrm>
          <a:off x="0" y="11353"/>
          <a:ext cx="5458033" cy="5469441"/>
        </a:xfrm>
        <a:prstGeom prst="ellipse">
          <a:avLst/>
        </a:prstGeom>
        <a:gradFill rotWithShape="0">
          <a:gsLst>
            <a:gs pos="0">
              <a:srgbClr val="002060"/>
            </a:gs>
            <a:gs pos="35000">
              <a:schemeClr val="accent6">
                <a:lumMod val="75000"/>
              </a:schemeClr>
            </a:gs>
            <a:gs pos="0">
              <a:schemeClr val="accent6">
                <a:lumMod val="50000"/>
              </a:schemeClr>
            </a:gs>
            <a:gs pos="20000">
              <a:schemeClr val="accent6">
                <a:lumMod val="50000"/>
              </a:schemeClr>
            </a:gs>
          </a:gsLst>
          <a:lin ang="5400000" scaled="1"/>
        </a:gra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IN" sz="1200" kern="1200" dirty="0"/>
        </a:p>
      </dsp:txBody>
      <dsp:txXfrm>
        <a:off x="799310" y="812334"/>
        <a:ext cx="3859413" cy="38674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C7D9E7-1FBE-4387-91D6-76CA1BFF2318}">
      <dsp:nvSpPr>
        <dsp:cNvPr id="0" name=""/>
        <dsp:cNvSpPr/>
      </dsp:nvSpPr>
      <dsp:spPr>
        <a:xfrm>
          <a:off x="2802169" y="1589136"/>
          <a:ext cx="2019861" cy="1747262"/>
        </a:xfrm>
        <a:prstGeom prst="hexagon">
          <a:avLst>
            <a:gd name="adj" fmla="val 28570"/>
            <a:gd name="vf" fmla="val 115470"/>
          </a:avLst>
        </a:prstGeom>
        <a:gradFill rotWithShape="0">
          <a:gsLst>
            <a:gs pos="3000">
              <a:srgbClr val="002060"/>
            </a:gs>
            <a:gs pos="89000">
              <a:schemeClr val="accent6">
                <a:lumMod val="75000"/>
              </a:schemeClr>
            </a:gs>
            <a:gs pos="83000">
              <a:schemeClr val="accent6">
                <a:lumMod val="50000"/>
              </a:schemeClr>
            </a:gs>
            <a:gs pos="98000">
              <a:schemeClr val="accent6">
                <a:lumMod val="50000"/>
              </a:schemeClr>
            </a:gs>
          </a:gsLst>
          <a:lin ang="5400000" scaled="1"/>
        </a:gra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Centaur" panose="02030504050205020304" pitchFamily="18" charset="0"/>
            </a:rPr>
            <a:t>Components </a:t>
          </a:r>
          <a:endParaRPr lang="en-IN" sz="2000" kern="1200" dirty="0">
            <a:latin typeface="Centaur" panose="02030504050205020304" pitchFamily="18" charset="0"/>
          </a:endParaRPr>
        </a:p>
      </dsp:txBody>
      <dsp:txXfrm>
        <a:off x="3136888" y="1878682"/>
        <a:ext cx="1350423" cy="1168170"/>
      </dsp:txXfrm>
    </dsp:sp>
    <dsp:sp modelId="{3D7F81F7-6775-49F7-AB81-7948CFE274DF}">
      <dsp:nvSpPr>
        <dsp:cNvPr id="0" name=""/>
        <dsp:cNvSpPr/>
      </dsp:nvSpPr>
      <dsp:spPr>
        <a:xfrm>
          <a:off x="4066991" y="753189"/>
          <a:ext cx="762087" cy="656639"/>
        </a:xfrm>
        <a:prstGeom prst="hexagon">
          <a:avLst>
            <a:gd name="adj" fmla="val 28900"/>
            <a:gd name="vf" fmla="val 115470"/>
          </a:avLst>
        </a:prstGeom>
        <a:solidFill>
          <a:schemeClr val="tx1">
            <a:lumMod val="50000"/>
          </a:schemeClr>
        </a:solidFill>
        <a:ln>
          <a:noFill/>
        </a:ln>
        <a:effectLst/>
      </dsp:spPr>
      <dsp:style>
        <a:lnRef idx="0">
          <a:scrgbClr r="0" g="0" b="0"/>
        </a:lnRef>
        <a:fillRef idx="1">
          <a:scrgbClr r="0" g="0" b="0"/>
        </a:fillRef>
        <a:effectRef idx="0">
          <a:scrgbClr r="0" g="0" b="0"/>
        </a:effectRef>
        <a:fontRef idx="minor"/>
      </dsp:style>
    </dsp:sp>
    <dsp:sp modelId="{36CE09EA-9F42-4F8D-807B-5E59F6EE1AC3}">
      <dsp:nvSpPr>
        <dsp:cNvPr id="0" name=""/>
        <dsp:cNvSpPr/>
      </dsp:nvSpPr>
      <dsp:spPr>
        <a:xfrm>
          <a:off x="2988228" y="0"/>
          <a:ext cx="1655262" cy="1431996"/>
        </a:xfrm>
        <a:prstGeom prst="hexagon">
          <a:avLst>
            <a:gd name="adj" fmla="val 28570"/>
            <a:gd name="vf" fmla="val 115470"/>
          </a:avLst>
        </a:prstGeom>
        <a:gradFill rotWithShape="0">
          <a:gsLst>
            <a:gs pos="89000">
              <a:schemeClr val="accent6">
                <a:lumMod val="75000"/>
              </a:schemeClr>
            </a:gs>
            <a:gs pos="11000">
              <a:schemeClr val="bg1"/>
            </a:gs>
            <a:gs pos="98000">
              <a:schemeClr val="accent6">
                <a:lumMod val="50000"/>
              </a:schemeClr>
            </a:gs>
          </a:gsLst>
          <a:lin ang="5400000" scaled="1"/>
        </a:gra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2578100">
            <a:lnSpc>
              <a:spcPct val="90000"/>
            </a:lnSpc>
            <a:spcBef>
              <a:spcPct val="0"/>
            </a:spcBef>
            <a:spcAft>
              <a:spcPct val="35000"/>
            </a:spcAft>
            <a:buNone/>
          </a:pPr>
          <a:endParaRPr lang="en-IN" sz="5800" kern="1200" dirty="0"/>
        </a:p>
      </dsp:txBody>
      <dsp:txXfrm>
        <a:off x="3262540" y="237312"/>
        <a:ext cx="1106638" cy="957372"/>
      </dsp:txXfrm>
    </dsp:sp>
    <dsp:sp modelId="{0DF190D2-DE95-4031-97F1-A0588E23E7F6}">
      <dsp:nvSpPr>
        <dsp:cNvPr id="0" name=""/>
        <dsp:cNvSpPr/>
      </dsp:nvSpPr>
      <dsp:spPr>
        <a:xfrm>
          <a:off x="4956406" y="1980755"/>
          <a:ext cx="762087" cy="656639"/>
        </a:xfrm>
        <a:prstGeom prst="hexagon">
          <a:avLst>
            <a:gd name="adj" fmla="val 28900"/>
            <a:gd name="vf" fmla="val 115470"/>
          </a:avLst>
        </a:prstGeom>
        <a:solidFill>
          <a:schemeClr val="tx1">
            <a:lumMod val="50000"/>
          </a:schemeClr>
        </a:solidFill>
        <a:ln>
          <a:noFill/>
        </a:ln>
        <a:effectLst/>
      </dsp:spPr>
      <dsp:style>
        <a:lnRef idx="0">
          <a:scrgbClr r="0" g="0" b="0"/>
        </a:lnRef>
        <a:fillRef idx="1">
          <a:scrgbClr r="0" g="0" b="0"/>
        </a:fillRef>
        <a:effectRef idx="0">
          <a:scrgbClr r="0" g="0" b="0"/>
        </a:effectRef>
        <a:fontRef idx="minor"/>
      </dsp:style>
    </dsp:sp>
    <dsp:sp modelId="{EA9FD592-2C2A-4ACE-BCC0-C8EEA2FC5BD7}">
      <dsp:nvSpPr>
        <dsp:cNvPr id="0" name=""/>
        <dsp:cNvSpPr/>
      </dsp:nvSpPr>
      <dsp:spPr>
        <a:xfrm>
          <a:off x="4498036" y="874086"/>
          <a:ext cx="1655262" cy="1431996"/>
        </a:xfrm>
        <a:prstGeom prst="hexagon">
          <a:avLst>
            <a:gd name="adj" fmla="val 28570"/>
            <a:gd name="vf" fmla="val 115470"/>
          </a:avLst>
        </a:prstGeom>
        <a:gradFill rotWithShape="0">
          <a:gsLst>
            <a:gs pos="89000">
              <a:schemeClr val="accent6">
                <a:lumMod val="75000"/>
              </a:schemeClr>
            </a:gs>
            <a:gs pos="11000">
              <a:schemeClr val="bg1"/>
            </a:gs>
            <a:gs pos="98000">
              <a:schemeClr val="accent6">
                <a:lumMod val="50000"/>
              </a:schemeClr>
            </a:gs>
          </a:gsLst>
          <a:lin ang="5400000" scaled="1"/>
        </a:gra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2578100">
            <a:lnSpc>
              <a:spcPct val="90000"/>
            </a:lnSpc>
            <a:spcBef>
              <a:spcPct val="0"/>
            </a:spcBef>
            <a:spcAft>
              <a:spcPct val="35000"/>
            </a:spcAft>
            <a:buNone/>
          </a:pPr>
          <a:endParaRPr lang="en-IN" sz="5800" kern="1200" dirty="0"/>
        </a:p>
      </dsp:txBody>
      <dsp:txXfrm>
        <a:off x="4772348" y="1111398"/>
        <a:ext cx="1106638" cy="957372"/>
      </dsp:txXfrm>
    </dsp:sp>
    <dsp:sp modelId="{B795982F-2BA2-463B-9106-243D6EB0065C}">
      <dsp:nvSpPr>
        <dsp:cNvPr id="0" name=""/>
        <dsp:cNvSpPr/>
      </dsp:nvSpPr>
      <dsp:spPr>
        <a:xfrm>
          <a:off x="4338561" y="3366447"/>
          <a:ext cx="762087" cy="656639"/>
        </a:xfrm>
        <a:prstGeom prst="hexagon">
          <a:avLst>
            <a:gd name="adj" fmla="val 28900"/>
            <a:gd name="vf" fmla="val 115470"/>
          </a:avLst>
        </a:prstGeom>
        <a:solidFill>
          <a:schemeClr val="tx1">
            <a:lumMod val="65000"/>
          </a:schemeClr>
        </a:solidFill>
        <a:ln>
          <a:noFill/>
        </a:ln>
        <a:effectLst/>
      </dsp:spPr>
      <dsp:style>
        <a:lnRef idx="0">
          <a:scrgbClr r="0" g="0" b="0"/>
        </a:lnRef>
        <a:fillRef idx="1">
          <a:scrgbClr r="0" g="0" b="0"/>
        </a:fillRef>
        <a:effectRef idx="0">
          <a:scrgbClr r="0" g="0" b="0"/>
        </a:effectRef>
        <a:fontRef idx="minor"/>
      </dsp:style>
    </dsp:sp>
    <dsp:sp modelId="{0FE9FD02-D2BD-46D7-B18A-B39F70FA14B1}">
      <dsp:nvSpPr>
        <dsp:cNvPr id="0" name=""/>
        <dsp:cNvSpPr/>
      </dsp:nvSpPr>
      <dsp:spPr>
        <a:xfrm>
          <a:off x="4506295" y="2612272"/>
          <a:ext cx="1655262" cy="1431996"/>
        </a:xfrm>
        <a:prstGeom prst="hexagon">
          <a:avLst>
            <a:gd name="adj" fmla="val 28570"/>
            <a:gd name="vf" fmla="val 115470"/>
          </a:avLst>
        </a:prstGeom>
        <a:gradFill rotWithShape="0">
          <a:gsLst>
            <a:gs pos="89000">
              <a:schemeClr val="accent6">
                <a:lumMod val="75000"/>
              </a:schemeClr>
            </a:gs>
            <a:gs pos="11000">
              <a:schemeClr val="bg1"/>
            </a:gs>
            <a:gs pos="98000">
              <a:schemeClr val="accent6">
                <a:lumMod val="50000"/>
              </a:schemeClr>
            </a:gs>
          </a:gsLst>
          <a:lin ang="5400000" scaled="1"/>
        </a:gra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2578100">
            <a:lnSpc>
              <a:spcPct val="90000"/>
            </a:lnSpc>
            <a:spcBef>
              <a:spcPct val="0"/>
            </a:spcBef>
            <a:spcAft>
              <a:spcPct val="35000"/>
            </a:spcAft>
            <a:buNone/>
          </a:pPr>
          <a:endParaRPr lang="en-IN" sz="5800" kern="1200" dirty="0"/>
        </a:p>
      </dsp:txBody>
      <dsp:txXfrm>
        <a:off x="4780607" y="2849584"/>
        <a:ext cx="1106638" cy="957372"/>
      </dsp:txXfrm>
    </dsp:sp>
    <dsp:sp modelId="{173D3581-C5DA-4671-B570-0CCCEA54A153}">
      <dsp:nvSpPr>
        <dsp:cNvPr id="0" name=""/>
        <dsp:cNvSpPr/>
      </dsp:nvSpPr>
      <dsp:spPr>
        <a:xfrm>
          <a:off x="2805928" y="3510287"/>
          <a:ext cx="762087" cy="656639"/>
        </a:xfrm>
        <a:prstGeom prst="hexagon">
          <a:avLst>
            <a:gd name="adj" fmla="val 28900"/>
            <a:gd name="vf" fmla="val 115470"/>
          </a:avLst>
        </a:prstGeom>
        <a:solidFill>
          <a:schemeClr val="tx1">
            <a:lumMod val="65000"/>
          </a:schemeClr>
        </a:solidFill>
        <a:ln>
          <a:noFill/>
        </a:ln>
        <a:effectLst/>
      </dsp:spPr>
      <dsp:style>
        <a:lnRef idx="0">
          <a:scrgbClr r="0" g="0" b="0"/>
        </a:lnRef>
        <a:fillRef idx="1">
          <a:scrgbClr r="0" g="0" b="0"/>
        </a:fillRef>
        <a:effectRef idx="0">
          <a:scrgbClr r="0" g="0" b="0"/>
        </a:effectRef>
        <a:fontRef idx="minor"/>
      </dsp:style>
    </dsp:sp>
    <dsp:sp modelId="{07AF0EF3-AD01-4023-91B3-93220E05B72D}">
      <dsp:nvSpPr>
        <dsp:cNvPr id="0" name=""/>
        <dsp:cNvSpPr/>
      </dsp:nvSpPr>
      <dsp:spPr>
        <a:xfrm>
          <a:off x="2988228" y="3494031"/>
          <a:ext cx="1655262" cy="1431996"/>
        </a:xfrm>
        <a:prstGeom prst="hexagon">
          <a:avLst>
            <a:gd name="adj" fmla="val 28570"/>
            <a:gd name="vf" fmla="val 115470"/>
          </a:avLst>
        </a:prstGeom>
        <a:gradFill rotWithShape="0">
          <a:gsLst>
            <a:gs pos="89000">
              <a:schemeClr val="accent6">
                <a:lumMod val="75000"/>
              </a:schemeClr>
            </a:gs>
            <a:gs pos="11000">
              <a:schemeClr val="bg1"/>
            </a:gs>
            <a:gs pos="98000">
              <a:schemeClr val="accent6">
                <a:lumMod val="50000"/>
              </a:schemeClr>
            </a:gs>
          </a:gsLst>
          <a:lin ang="5400000" scaled="1"/>
        </a:gra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2578100">
            <a:lnSpc>
              <a:spcPct val="90000"/>
            </a:lnSpc>
            <a:spcBef>
              <a:spcPct val="0"/>
            </a:spcBef>
            <a:spcAft>
              <a:spcPct val="35000"/>
            </a:spcAft>
            <a:buNone/>
          </a:pPr>
          <a:endParaRPr lang="en-IN" sz="5800" kern="1200" dirty="0"/>
        </a:p>
      </dsp:txBody>
      <dsp:txXfrm>
        <a:off x="3262540" y="3731343"/>
        <a:ext cx="1106638" cy="957372"/>
      </dsp:txXfrm>
    </dsp:sp>
    <dsp:sp modelId="{0BF7724C-5518-4BDF-8CD9-7F55CA56B084}">
      <dsp:nvSpPr>
        <dsp:cNvPr id="0" name=""/>
        <dsp:cNvSpPr/>
      </dsp:nvSpPr>
      <dsp:spPr>
        <a:xfrm>
          <a:off x="1901947" y="2283213"/>
          <a:ext cx="762087" cy="656639"/>
        </a:xfrm>
        <a:prstGeom prst="hexagon">
          <a:avLst>
            <a:gd name="adj" fmla="val 28900"/>
            <a:gd name="vf" fmla="val 115470"/>
          </a:avLst>
        </a:prstGeom>
        <a:solidFill>
          <a:schemeClr val="tx1">
            <a:lumMod val="65000"/>
          </a:schemeClr>
        </a:solidFill>
        <a:ln>
          <a:noFill/>
        </a:ln>
        <a:effectLst/>
      </dsp:spPr>
      <dsp:style>
        <a:lnRef idx="0">
          <a:scrgbClr r="0" g="0" b="0"/>
        </a:lnRef>
        <a:fillRef idx="1">
          <a:scrgbClr r="0" g="0" b="0"/>
        </a:fillRef>
        <a:effectRef idx="0">
          <a:scrgbClr r="0" g="0" b="0"/>
        </a:effectRef>
        <a:fontRef idx="minor"/>
      </dsp:style>
    </dsp:sp>
    <dsp:sp modelId="{B9C26F81-D7B7-494B-9E9D-F6AAF5767646}">
      <dsp:nvSpPr>
        <dsp:cNvPr id="0" name=""/>
        <dsp:cNvSpPr/>
      </dsp:nvSpPr>
      <dsp:spPr>
        <a:xfrm>
          <a:off x="1463112" y="2613257"/>
          <a:ext cx="1655262" cy="1431996"/>
        </a:xfrm>
        <a:prstGeom prst="hexagon">
          <a:avLst>
            <a:gd name="adj" fmla="val 28570"/>
            <a:gd name="vf" fmla="val 115470"/>
          </a:avLst>
        </a:prstGeom>
        <a:gradFill rotWithShape="0">
          <a:gsLst>
            <a:gs pos="89000">
              <a:schemeClr val="accent6">
                <a:lumMod val="75000"/>
              </a:schemeClr>
            </a:gs>
            <a:gs pos="11000">
              <a:schemeClr val="bg1"/>
            </a:gs>
            <a:gs pos="98000">
              <a:schemeClr val="accent6">
                <a:lumMod val="50000"/>
              </a:schemeClr>
            </a:gs>
          </a:gsLst>
          <a:lin ang="5400000" scaled="1"/>
        </a:gra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2578100">
            <a:lnSpc>
              <a:spcPct val="90000"/>
            </a:lnSpc>
            <a:spcBef>
              <a:spcPct val="0"/>
            </a:spcBef>
            <a:spcAft>
              <a:spcPct val="35000"/>
            </a:spcAft>
            <a:buNone/>
          </a:pPr>
          <a:endParaRPr lang="en-IN" sz="5800" kern="1200" dirty="0"/>
        </a:p>
      </dsp:txBody>
      <dsp:txXfrm>
        <a:off x="1737424" y="2850569"/>
        <a:ext cx="1106638" cy="957372"/>
      </dsp:txXfrm>
    </dsp:sp>
    <dsp:sp modelId="{C96F5653-145F-43BA-AC57-7E4B69ADFC1B}">
      <dsp:nvSpPr>
        <dsp:cNvPr id="0" name=""/>
        <dsp:cNvSpPr/>
      </dsp:nvSpPr>
      <dsp:spPr>
        <a:xfrm>
          <a:off x="1463112" y="878803"/>
          <a:ext cx="1655262" cy="1431996"/>
        </a:xfrm>
        <a:prstGeom prst="hexagon">
          <a:avLst>
            <a:gd name="adj" fmla="val 28570"/>
            <a:gd name="vf" fmla="val 115470"/>
          </a:avLst>
        </a:prstGeom>
        <a:gradFill rotWithShape="0">
          <a:gsLst>
            <a:gs pos="3000">
              <a:schemeClr val="bg1"/>
            </a:gs>
            <a:gs pos="89000">
              <a:schemeClr val="accent6">
                <a:lumMod val="75000"/>
              </a:schemeClr>
            </a:gs>
            <a:gs pos="83000">
              <a:schemeClr val="accent6">
                <a:lumMod val="50000"/>
              </a:schemeClr>
            </a:gs>
            <a:gs pos="98000">
              <a:schemeClr val="accent6">
                <a:lumMod val="50000"/>
              </a:schemeClr>
            </a:gs>
          </a:gsLst>
          <a:lin ang="5400000" scaled="1"/>
        </a:gra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Centaur" panose="02030504050205020304" pitchFamily="18" charset="0"/>
            </a:rPr>
            <a:t>website</a:t>
          </a:r>
          <a:endParaRPr lang="en-IN" sz="2400" kern="1200" dirty="0">
            <a:latin typeface="Centaur" panose="02030504050205020304" pitchFamily="18" charset="0"/>
          </a:endParaRPr>
        </a:p>
      </dsp:txBody>
      <dsp:txXfrm>
        <a:off x="1737424" y="1116115"/>
        <a:ext cx="1106638" cy="957372"/>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7F2D40-DF92-4ADE-A761-CBF896599C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74F42E9-55BA-437C-85B3-324B4E2BF2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D81A9-CFC2-4640-899E-DD3E177BE50A}" type="datetimeFigureOut">
              <a:rPr lang="en-US" smtClean="0"/>
              <a:t>9/28/2024</a:t>
            </a:fld>
            <a:endParaRPr lang="en-US" dirty="0"/>
          </a:p>
        </p:txBody>
      </p:sp>
      <p:sp>
        <p:nvSpPr>
          <p:cNvPr id="4" name="Footer Placeholder 3">
            <a:extLst>
              <a:ext uri="{FF2B5EF4-FFF2-40B4-BE49-F238E27FC236}">
                <a16:creationId xmlns:a16="http://schemas.microsoft.com/office/drawing/2014/main" id="{407DF0FD-84A5-462F-A0AC-B2CEF6020C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D85C710-014C-4C89-9B64-843B9863C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605DA-80A8-4B7B-B889-6C5700BB4CEA}" type="slidenum">
              <a:rPr lang="en-US" smtClean="0"/>
              <a:t>‹#›</a:t>
            </a:fld>
            <a:endParaRPr lang="en-US" dirty="0"/>
          </a:p>
        </p:txBody>
      </p:sp>
    </p:spTree>
    <p:extLst>
      <p:ext uri="{BB962C8B-B14F-4D97-AF65-F5344CB8AC3E}">
        <p14:creationId xmlns:p14="http://schemas.microsoft.com/office/powerpoint/2010/main" val="21665392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E50F4-C55A-473A-A70B-4B042EF011A9}" type="datetimeFigureOut">
              <a:rPr lang="en-US" smtClean="0"/>
              <a:t>9/28/2024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44625-0ADF-4414-89A2-9E135F0C849F}" type="slidenum">
              <a:rPr lang="en-US" smtClean="0"/>
              <a:t>‹#›</a:t>
            </a:fld>
            <a:endParaRPr lang="en-US" dirty="0"/>
          </a:p>
        </p:txBody>
      </p:sp>
    </p:spTree>
    <p:extLst>
      <p:ext uri="{BB962C8B-B14F-4D97-AF65-F5344CB8AC3E}">
        <p14:creationId xmlns:p14="http://schemas.microsoft.com/office/powerpoint/2010/main" val="1122228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a:t>
            </a:fld>
            <a:endParaRPr lang="en-US" dirty="0"/>
          </a:p>
        </p:txBody>
      </p:sp>
    </p:spTree>
    <p:extLst>
      <p:ext uri="{BB962C8B-B14F-4D97-AF65-F5344CB8AC3E}">
        <p14:creationId xmlns:p14="http://schemas.microsoft.com/office/powerpoint/2010/main" val="3749808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14</a:t>
            </a:fld>
            <a:endParaRPr lang="en-US" dirty="0"/>
          </a:p>
        </p:txBody>
      </p:sp>
    </p:spTree>
    <p:extLst>
      <p:ext uri="{BB962C8B-B14F-4D97-AF65-F5344CB8AC3E}">
        <p14:creationId xmlns:p14="http://schemas.microsoft.com/office/powerpoint/2010/main" val="2048347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7DE6118-2437-4B30-8E3C-4D2BE6020583}" type="datetimeFigureOut">
              <a:rPr lang="en-US" smtClean="0"/>
              <a:pPr/>
              <a:t>9/28/2024</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2023250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9/28/2024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38631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9/28/2024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9800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9/28/2024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20505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9/28/2024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8569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9/28/2024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044187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9/28/2024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285960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9/28/2024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02126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9/28/2024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47542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9/28/2024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66546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9/28/2024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07458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9/28/2024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62310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9/28/2024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98729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9/28/2024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24055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7DE6118-2437-4B30-8E3C-4D2BE6020583}" type="datetimeFigureOut">
              <a:rPr lang="en-US" smtClean="0"/>
              <a:t>9/28/2024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9307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9/28/2024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4097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9/28/2024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908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3000">
              <a:srgbClr val="002060"/>
            </a:gs>
            <a:gs pos="89000">
              <a:schemeClr val="accent6">
                <a:lumMod val="75000"/>
              </a:schemeClr>
            </a:gs>
            <a:gs pos="83000">
              <a:schemeClr val="accent6">
                <a:lumMod val="50000"/>
              </a:schemeClr>
            </a:gs>
            <a:gs pos="98000">
              <a:schemeClr val="accent6">
                <a:lumMod val="5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7DE6118-2437-4B30-8E3C-4D2BE6020583}" type="datetimeFigureOut">
              <a:rPr lang="en-US" smtClean="0"/>
              <a:pPr/>
              <a:t>9/28/2024</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6450657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jpe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C7600-5BA8-4A54-887F-74AF87750A31}"/>
              </a:ext>
            </a:extLst>
          </p:cNvPr>
          <p:cNvSpPr>
            <a:spLocks noGrp="1"/>
          </p:cNvSpPr>
          <p:nvPr>
            <p:ph type="ctrTitle"/>
          </p:nvPr>
        </p:nvSpPr>
        <p:spPr>
          <a:xfrm>
            <a:off x="642439" y="3585680"/>
            <a:ext cx="4494640" cy="1898150"/>
          </a:xfrm>
          <a:effectLst>
            <a:outerShdw blurRad="50800" dist="38100" dir="16200000" rotWithShape="0">
              <a:prstClr val="black">
                <a:alpha val="40000"/>
              </a:prstClr>
            </a:outerShdw>
          </a:effectLst>
        </p:spPr>
        <p:txBody>
          <a:bodyPr>
            <a:noAutofit/>
          </a:bodyPr>
          <a:lstStyle/>
          <a:p>
            <a:pPr algn="l"/>
            <a:r>
              <a:rPr lang="en-US" sz="7200" b="1" dirty="0">
                <a:latin typeface="Britannic Bold" panose="020B0903060703020204" pitchFamily="34" charset="0"/>
              </a:rPr>
              <a:t>GLACIAL LAKE OUTBURST FLOOD </a:t>
            </a:r>
          </a:p>
        </p:txBody>
      </p:sp>
      <p:graphicFrame>
        <p:nvGraphicFramePr>
          <p:cNvPr id="3" name="Diagram 2">
            <a:extLst>
              <a:ext uri="{FF2B5EF4-FFF2-40B4-BE49-F238E27FC236}">
                <a16:creationId xmlns:a16="http://schemas.microsoft.com/office/drawing/2014/main" id="{7CE825AA-9B9B-5051-F8E2-02E5FC210607}"/>
              </a:ext>
            </a:extLst>
          </p:cNvPr>
          <p:cNvGraphicFramePr/>
          <p:nvPr>
            <p:extLst>
              <p:ext uri="{D42A27DB-BD31-4B8C-83A1-F6EECF244321}">
                <p14:modId xmlns:p14="http://schemas.microsoft.com/office/powerpoint/2010/main" val="1466484401"/>
              </p:ext>
            </p:extLst>
          </p:nvPr>
        </p:nvGraphicFramePr>
        <p:xfrm>
          <a:off x="4767208" y="493161"/>
          <a:ext cx="8064071" cy="54399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17721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D80601-56FF-7997-6B0F-C6A9D7093381}"/>
              </a:ext>
            </a:extLst>
          </p:cNvPr>
          <p:cNvSpPr txBox="1"/>
          <p:nvPr/>
        </p:nvSpPr>
        <p:spPr>
          <a:xfrm>
            <a:off x="6326772" y="47914"/>
            <a:ext cx="3270799" cy="646331"/>
          </a:xfrm>
          <a:prstGeom prst="rect">
            <a:avLst/>
          </a:prstGeom>
          <a:noFill/>
        </p:spPr>
        <p:txBody>
          <a:bodyPr wrap="square">
            <a:spAutoFit/>
          </a:bodyPr>
          <a:lstStyle/>
          <a:p>
            <a:r>
              <a:rPr lang="en-US" sz="3600" dirty="0">
                <a:latin typeface="Berlin Sans FB Demi" panose="020E0802020502020306" pitchFamily="34" charset="0"/>
              </a:rPr>
              <a:t>FLEXIBILITY: </a:t>
            </a:r>
            <a:endParaRPr lang="en-IN" sz="3600" dirty="0">
              <a:latin typeface="Berlin Sans FB Demi" panose="020E0802020502020306" pitchFamily="34" charset="0"/>
            </a:endParaRPr>
          </a:p>
        </p:txBody>
      </p:sp>
      <p:sp>
        <p:nvSpPr>
          <p:cNvPr id="2" name="TextBox 1">
            <a:extLst>
              <a:ext uri="{FF2B5EF4-FFF2-40B4-BE49-F238E27FC236}">
                <a16:creationId xmlns:a16="http://schemas.microsoft.com/office/drawing/2014/main" id="{D2598EC7-9687-5085-4E71-008156383CE6}"/>
              </a:ext>
            </a:extLst>
          </p:cNvPr>
          <p:cNvSpPr txBox="1"/>
          <p:nvPr/>
        </p:nvSpPr>
        <p:spPr>
          <a:xfrm>
            <a:off x="823303" y="-43850"/>
            <a:ext cx="3831771" cy="646331"/>
          </a:xfrm>
          <a:prstGeom prst="rect">
            <a:avLst/>
          </a:prstGeom>
          <a:noFill/>
        </p:spPr>
        <p:txBody>
          <a:bodyPr wrap="square" rtlCol="0">
            <a:spAutoFit/>
          </a:bodyPr>
          <a:lstStyle/>
          <a:p>
            <a:r>
              <a:rPr lang="en-US" sz="3600" dirty="0">
                <a:latin typeface="Berlin Sans FB Demi" panose="020E0802020502020306" pitchFamily="34" charset="0"/>
              </a:rPr>
              <a:t>SCALABILITY </a:t>
            </a:r>
            <a:endParaRPr lang="en-IN" sz="3600" dirty="0">
              <a:latin typeface="Berlin Sans FB Demi" panose="020E0802020502020306" pitchFamily="34" charset="0"/>
            </a:endParaRPr>
          </a:p>
        </p:txBody>
      </p:sp>
      <p:sp>
        <p:nvSpPr>
          <p:cNvPr id="4" name="Rectangle: Diagonal Corners Snipped 3">
            <a:extLst>
              <a:ext uri="{FF2B5EF4-FFF2-40B4-BE49-F238E27FC236}">
                <a16:creationId xmlns:a16="http://schemas.microsoft.com/office/drawing/2014/main" id="{8E84401C-1557-DAF7-F904-270DDCACA921}"/>
              </a:ext>
            </a:extLst>
          </p:cNvPr>
          <p:cNvSpPr/>
          <p:nvPr/>
        </p:nvSpPr>
        <p:spPr>
          <a:xfrm>
            <a:off x="435815" y="557424"/>
            <a:ext cx="5230657" cy="6085148"/>
          </a:xfrm>
          <a:prstGeom prst="snip2Diag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fontAlgn="base"/>
            <a:r>
              <a:rPr lang="en-US" sz="1600" b="1" dirty="0">
                <a:solidFill>
                  <a:srgbClr val="FFFFFF"/>
                </a:solidFill>
              </a:rPr>
              <a:t>Flexible Architecture:</a:t>
            </a:r>
            <a:r>
              <a:rPr lang="en-US" sz="1600" dirty="0">
                <a:solidFill>
                  <a:srgbClr val="FFFFFF"/>
                </a:solidFill>
              </a:rPr>
              <a:t>​</a:t>
            </a:r>
          </a:p>
          <a:p>
            <a:pPr fontAlgn="base"/>
            <a:endParaRPr lang="en-US" sz="1600" dirty="0">
              <a:solidFill>
                <a:srgbClr val="FFFFFF"/>
              </a:solidFill>
            </a:endParaRPr>
          </a:p>
          <a:p>
            <a:pPr fontAlgn="base"/>
            <a:r>
              <a:rPr lang="en-US" sz="1600" dirty="0">
                <a:solidFill>
                  <a:srgbClr val="FFFFFF"/>
                </a:solidFill>
              </a:rPr>
              <a:t>Modular design enables easy integration of new sensors, data sources, and machine learning models.</a:t>
            </a:r>
          </a:p>
          <a:p>
            <a:pPr fontAlgn="base"/>
            <a:r>
              <a:rPr lang="en-US" sz="1600" dirty="0">
                <a:solidFill>
                  <a:srgbClr val="FFFFFF"/>
                </a:solidFill>
              </a:rPr>
              <a:t>​</a:t>
            </a:r>
          </a:p>
          <a:p>
            <a:pPr fontAlgn="base"/>
            <a:r>
              <a:rPr lang="en-US" sz="1600" b="1" dirty="0">
                <a:solidFill>
                  <a:srgbClr val="FFFFFF"/>
                </a:solidFill>
              </a:rPr>
              <a:t>Robust Infrastructure:</a:t>
            </a:r>
            <a:r>
              <a:rPr lang="en-US" sz="1600" dirty="0">
                <a:solidFill>
                  <a:srgbClr val="FFFFFF"/>
                </a:solidFill>
              </a:rPr>
              <a:t>​</a:t>
            </a:r>
          </a:p>
          <a:p>
            <a:pPr fontAlgn="base"/>
            <a:endParaRPr lang="en-US" sz="1600" dirty="0">
              <a:solidFill>
                <a:srgbClr val="FFFFFF"/>
              </a:solidFill>
            </a:endParaRPr>
          </a:p>
          <a:p>
            <a:pPr fontAlgn="base"/>
            <a:r>
              <a:rPr lang="en-US" sz="1600" dirty="0">
                <a:solidFill>
                  <a:srgbClr val="FFFFFF"/>
                </a:solidFill>
              </a:rPr>
              <a:t>Cloud-based infrastructure ensures reliability with auto-scaling for growing data streams.​</a:t>
            </a:r>
          </a:p>
          <a:p>
            <a:pPr fontAlgn="base"/>
            <a:r>
              <a:rPr lang="en-US" sz="1600" b="1" dirty="0">
                <a:solidFill>
                  <a:srgbClr val="FFFFFF"/>
                </a:solidFill>
              </a:rPr>
              <a:t>Data Handling:</a:t>
            </a:r>
            <a:r>
              <a:rPr lang="en-US" sz="1600" dirty="0">
                <a:solidFill>
                  <a:srgbClr val="FFFFFF"/>
                </a:solidFill>
              </a:rPr>
              <a:t>​</a:t>
            </a:r>
          </a:p>
          <a:p>
            <a:pPr fontAlgn="base"/>
            <a:endParaRPr lang="en-US" sz="1600" dirty="0">
              <a:solidFill>
                <a:srgbClr val="FFFFFF"/>
              </a:solidFill>
            </a:endParaRPr>
          </a:p>
          <a:p>
            <a:pPr fontAlgn="base"/>
            <a:r>
              <a:rPr lang="en-US" sz="1600" dirty="0">
                <a:solidFill>
                  <a:srgbClr val="FFFFFF"/>
                </a:solidFill>
              </a:rPr>
              <a:t>Efficient real-time management of sensor data, scalable across multiple locations.​</a:t>
            </a:r>
          </a:p>
          <a:p>
            <a:pPr fontAlgn="base"/>
            <a:endParaRPr lang="en-US" sz="1600" dirty="0">
              <a:solidFill>
                <a:srgbClr val="FFFFFF"/>
              </a:solidFill>
            </a:endParaRPr>
          </a:p>
          <a:p>
            <a:pPr fontAlgn="base"/>
            <a:r>
              <a:rPr lang="en-US" sz="1600" b="1" dirty="0">
                <a:solidFill>
                  <a:srgbClr val="FFFFFF"/>
                </a:solidFill>
              </a:rPr>
              <a:t>Future-Proofing:</a:t>
            </a:r>
            <a:r>
              <a:rPr lang="en-US" sz="1600" dirty="0">
                <a:solidFill>
                  <a:srgbClr val="FFFFFF"/>
                </a:solidFill>
              </a:rPr>
              <a:t>​</a:t>
            </a:r>
          </a:p>
          <a:p>
            <a:pPr fontAlgn="base"/>
            <a:endParaRPr lang="en-US" sz="1600" dirty="0">
              <a:solidFill>
                <a:srgbClr val="FFFFFF"/>
              </a:solidFill>
            </a:endParaRPr>
          </a:p>
          <a:p>
            <a:pPr fontAlgn="base"/>
            <a:r>
              <a:rPr lang="en-US" sz="1600" dirty="0">
                <a:solidFill>
                  <a:srgbClr val="FFFFFF"/>
                </a:solidFill>
              </a:rPr>
              <a:t>Designed to integrate future ML algorithms and sensor technologies.​</a:t>
            </a:r>
          </a:p>
          <a:p>
            <a:pPr fontAlgn="base"/>
            <a:endParaRPr lang="en-US" sz="1600" dirty="0">
              <a:solidFill>
                <a:srgbClr val="FFFFFF"/>
              </a:solidFill>
            </a:endParaRPr>
          </a:p>
          <a:p>
            <a:pPr fontAlgn="base"/>
            <a:r>
              <a:rPr lang="en-US" sz="1600" b="1" dirty="0">
                <a:solidFill>
                  <a:srgbClr val="FFFFFF"/>
                </a:solidFill>
              </a:rPr>
              <a:t>Enhanced User Experience:</a:t>
            </a:r>
            <a:r>
              <a:rPr lang="en-US" sz="1600" dirty="0">
                <a:solidFill>
                  <a:srgbClr val="FFFFFF"/>
                </a:solidFill>
              </a:rPr>
              <a:t>​</a:t>
            </a:r>
          </a:p>
          <a:p>
            <a:pPr fontAlgn="base"/>
            <a:endParaRPr lang="en-US" sz="1600" dirty="0">
              <a:solidFill>
                <a:srgbClr val="FFFFFF"/>
              </a:solidFill>
            </a:endParaRPr>
          </a:p>
          <a:p>
            <a:pPr fontAlgn="base"/>
            <a:r>
              <a:rPr lang="en-US" sz="1600" dirty="0">
                <a:solidFill>
                  <a:srgbClr val="FFFFFF"/>
                </a:solidFill>
              </a:rPr>
              <a:t>Continuous forecasting, accurate warnings, and user-friendly visualization, even at scale.​</a:t>
            </a:r>
          </a:p>
          <a:p>
            <a:pPr algn="ctr"/>
            <a:endParaRPr lang="en-IN" sz="1600" dirty="0"/>
          </a:p>
        </p:txBody>
      </p:sp>
      <p:sp>
        <p:nvSpPr>
          <p:cNvPr id="6" name="Rectangle: Diagonal Corners Snipped 5">
            <a:extLst>
              <a:ext uri="{FF2B5EF4-FFF2-40B4-BE49-F238E27FC236}">
                <a16:creationId xmlns:a16="http://schemas.microsoft.com/office/drawing/2014/main" id="{85B1E0F3-12C9-F70B-BCD7-87BB95E8EB7E}"/>
              </a:ext>
            </a:extLst>
          </p:cNvPr>
          <p:cNvSpPr/>
          <p:nvPr/>
        </p:nvSpPr>
        <p:spPr>
          <a:xfrm>
            <a:off x="6184237" y="602481"/>
            <a:ext cx="5230657" cy="6085148"/>
          </a:xfrm>
          <a:prstGeom prst="snip2Diag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l" rtl="0" fontAlgn="base">
              <a:buFont typeface="Arial" panose="020B0604020202020204" pitchFamily="34" charset="0"/>
              <a:buChar char="•"/>
            </a:pPr>
            <a:r>
              <a:rPr lang="en-US" sz="1600" b="0" i="0" u="none" strike="noStrike" dirty="0">
                <a:solidFill>
                  <a:srgbClr val="FFFFFF"/>
                </a:solidFill>
                <a:effectLst/>
                <a:latin typeface="Calibri" panose="020F0502020204030204" pitchFamily="34" charset="0"/>
              </a:rPr>
              <a:t>Machine learning integration for real-time flood risk assessment.</a:t>
            </a:r>
            <a:r>
              <a:rPr lang="en-US" sz="1600" b="0" i="0" dirty="0">
                <a:solidFill>
                  <a:srgbClr val="FFFFFF"/>
                </a:solidFill>
                <a:effectLst/>
                <a:latin typeface="Calibri" panose="020F0502020204030204" pitchFamily="34" charset="0"/>
              </a:rPr>
              <a:t>​</a:t>
            </a:r>
          </a:p>
          <a:p>
            <a:pPr algn="l" rtl="0" fontAlgn="base">
              <a:buFont typeface="Arial" panose="020B0604020202020204" pitchFamily="34" charset="0"/>
              <a:buChar char="•"/>
            </a:pPr>
            <a:endParaRPr lang="en-US" sz="1600" b="0" i="0" dirty="0">
              <a:solidFill>
                <a:srgbClr val="FFFFFF"/>
              </a:solidFill>
              <a:effectLst/>
              <a:latin typeface="Arial" panose="020B0604020202020204" pitchFamily="34" charset="0"/>
            </a:endParaRPr>
          </a:p>
          <a:p>
            <a:pPr algn="l" rtl="0" fontAlgn="base">
              <a:buFont typeface="Arial" panose="020B0604020202020204" pitchFamily="34" charset="0"/>
              <a:buChar char="•"/>
            </a:pPr>
            <a:r>
              <a:rPr lang="en-US" sz="1600" b="0" i="0" u="none" strike="noStrike" dirty="0">
                <a:solidFill>
                  <a:srgbClr val="FFFFFF"/>
                </a:solidFill>
                <a:effectLst/>
                <a:latin typeface="Calibri" panose="020F0502020204030204" pitchFamily="34" charset="0"/>
              </a:rPr>
              <a:t>Multi-source data fusion for better predictive accuracy.</a:t>
            </a:r>
            <a:r>
              <a:rPr lang="en-US" sz="1600" b="0" i="0" dirty="0">
                <a:solidFill>
                  <a:srgbClr val="FFFFFF"/>
                </a:solidFill>
                <a:effectLst/>
                <a:latin typeface="Calibri" panose="020F0502020204030204" pitchFamily="34" charset="0"/>
              </a:rPr>
              <a:t>​</a:t>
            </a:r>
          </a:p>
          <a:p>
            <a:pPr algn="l" rtl="0" fontAlgn="base">
              <a:buFont typeface="Arial" panose="020B0604020202020204" pitchFamily="34" charset="0"/>
              <a:buChar char="•"/>
            </a:pPr>
            <a:endParaRPr lang="en-US" sz="1600" b="0" i="0" dirty="0">
              <a:solidFill>
                <a:srgbClr val="FFFFFF"/>
              </a:solidFill>
              <a:effectLst/>
              <a:latin typeface="Arial" panose="020B0604020202020204" pitchFamily="34" charset="0"/>
            </a:endParaRPr>
          </a:p>
          <a:p>
            <a:pPr algn="l" rtl="0" fontAlgn="base">
              <a:buFont typeface="Arial" panose="020B0604020202020204" pitchFamily="34" charset="0"/>
              <a:buChar char="•"/>
            </a:pPr>
            <a:r>
              <a:rPr lang="en-US" sz="1600" b="0" i="0" u="none" strike="noStrike" dirty="0">
                <a:solidFill>
                  <a:srgbClr val="FFFFFF"/>
                </a:solidFill>
                <a:effectLst/>
                <a:latin typeface="Calibri" panose="020F0502020204030204" pitchFamily="34" charset="0"/>
              </a:rPr>
              <a:t>Time-stamped warnings to support traceability and post-event analysis.</a:t>
            </a:r>
            <a:r>
              <a:rPr lang="en-US" sz="1600" b="0" i="0" dirty="0">
                <a:solidFill>
                  <a:srgbClr val="FFFFFF"/>
                </a:solidFill>
                <a:effectLst/>
                <a:latin typeface="Calibri" panose="020F0502020204030204" pitchFamily="34" charset="0"/>
              </a:rPr>
              <a:t>​</a:t>
            </a:r>
          </a:p>
          <a:p>
            <a:pPr algn="l" rtl="0" fontAlgn="base">
              <a:buFont typeface="Arial" panose="020B0604020202020204" pitchFamily="34" charset="0"/>
              <a:buChar char="•"/>
            </a:pPr>
            <a:endParaRPr lang="en-US" sz="1600" b="0" i="0" dirty="0">
              <a:solidFill>
                <a:srgbClr val="FFFFFF"/>
              </a:solidFill>
              <a:effectLst/>
              <a:latin typeface="Arial" panose="020B0604020202020204" pitchFamily="34" charset="0"/>
            </a:endParaRPr>
          </a:p>
          <a:p>
            <a:pPr algn="l" rtl="0" fontAlgn="base">
              <a:buFont typeface="Arial" panose="020B0604020202020204" pitchFamily="34" charset="0"/>
              <a:buChar char="•"/>
            </a:pPr>
            <a:r>
              <a:rPr lang="en-US" sz="1600" b="0" i="0" u="none" strike="noStrike" dirty="0">
                <a:solidFill>
                  <a:srgbClr val="FFFFFF"/>
                </a:solidFill>
                <a:effectLst/>
                <a:latin typeface="Calibri" panose="020F0502020204030204" pitchFamily="34" charset="0"/>
              </a:rPr>
              <a:t>Web-based interface for user-friendly visualizations and real-time monitoring.</a:t>
            </a:r>
          </a:p>
          <a:p>
            <a:pPr algn="l" rtl="0" fontAlgn="base">
              <a:buFont typeface="Arial" panose="020B0604020202020204" pitchFamily="34" charset="0"/>
              <a:buChar char="•"/>
            </a:pPr>
            <a:r>
              <a:rPr lang="en-US" sz="1600" b="0" i="0" dirty="0">
                <a:solidFill>
                  <a:srgbClr val="FFFFFF"/>
                </a:solidFill>
                <a:effectLst/>
                <a:latin typeface="Calibri" panose="020F0502020204030204" pitchFamily="34" charset="0"/>
              </a:rPr>
              <a:t>​</a:t>
            </a:r>
            <a:endParaRPr lang="en-US" sz="1600" b="0" i="0" dirty="0">
              <a:solidFill>
                <a:srgbClr val="FFFFFF"/>
              </a:solidFill>
              <a:effectLst/>
              <a:latin typeface="Arial" panose="020B0604020202020204" pitchFamily="34" charset="0"/>
            </a:endParaRPr>
          </a:p>
          <a:p>
            <a:pPr algn="l" rtl="0" fontAlgn="base">
              <a:buFont typeface="Arial" panose="020B0604020202020204" pitchFamily="34" charset="0"/>
              <a:buChar char="•"/>
            </a:pPr>
            <a:r>
              <a:rPr lang="en-US" sz="1600" b="0" i="0" u="none" strike="noStrike" dirty="0">
                <a:solidFill>
                  <a:srgbClr val="FFFFFF"/>
                </a:solidFill>
                <a:effectLst/>
                <a:latin typeface="Calibri" panose="020F0502020204030204" pitchFamily="34" charset="0"/>
              </a:rPr>
              <a:t>Adaptable system for different regions and environments.</a:t>
            </a:r>
            <a:r>
              <a:rPr lang="en-US" sz="1600" b="0" i="0" dirty="0">
                <a:solidFill>
                  <a:srgbClr val="FFFFFF"/>
                </a:solidFill>
                <a:effectLst/>
                <a:latin typeface="Calibri" panose="020F0502020204030204" pitchFamily="34" charset="0"/>
              </a:rPr>
              <a:t>​</a:t>
            </a:r>
          </a:p>
          <a:p>
            <a:pPr algn="l" rtl="0" fontAlgn="base">
              <a:buFont typeface="Arial" panose="020B0604020202020204" pitchFamily="34" charset="0"/>
              <a:buChar char="•"/>
            </a:pPr>
            <a:endParaRPr lang="en-US" sz="1600" b="0" i="0" dirty="0">
              <a:solidFill>
                <a:srgbClr val="FFFFFF"/>
              </a:solidFill>
              <a:effectLst/>
              <a:latin typeface="Arial" panose="020B0604020202020204" pitchFamily="34" charset="0"/>
            </a:endParaRPr>
          </a:p>
          <a:p>
            <a:pPr algn="l" rtl="0" fontAlgn="base">
              <a:buFont typeface="Arial" panose="020B0604020202020204" pitchFamily="34" charset="0"/>
              <a:buChar char="•"/>
            </a:pPr>
            <a:r>
              <a:rPr lang="en-US" sz="1600" b="0" i="0" u="none" strike="noStrike" dirty="0">
                <a:solidFill>
                  <a:srgbClr val="FFFFFF"/>
                </a:solidFill>
                <a:effectLst/>
                <a:latin typeface="Calibri" panose="020F0502020204030204" pitchFamily="34" charset="0"/>
              </a:rPr>
              <a:t>Potential for satellite data fusion to enhance spatial coverage.</a:t>
            </a:r>
            <a:r>
              <a:rPr lang="en-US" sz="1600" b="0" i="0" dirty="0">
                <a:solidFill>
                  <a:srgbClr val="FFFFFF"/>
                </a:solidFill>
                <a:effectLst/>
                <a:latin typeface="Calibri" panose="020F0502020204030204" pitchFamily="34" charset="0"/>
              </a:rPr>
              <a:t>​</a:t>
            </a:r>
          </a:p>
          <a:p>
            <a:pPr algn="l" rtl="0" fontAlgn="base">
              <a:buFont typeface="Arial" panose="020B0604020202020204" pitchFamily="34" charset="0"/>
              <a:buChar char="•"/>
            </a:pPr>
            <a:endParaRPr lang="en-US" sz="1600" b="0" i="0" dirty="0">
              <a:solidFill>
                <a:srgbClr val="FFFFFF"/>
              </a:solidFill>
              <a:effectLst/>
              <a:latin typeface="Arial" panose="020B0604020202020204" pitchFamily="34" charset="0"/>
            </a:endParaRPr>
          </a:p>
          <a:p>
            <a:pPr algn="l" rtl="0" fontAlgn="base">
              <a:buFont typeface="Arial" panose="020B0604020202020204" pitchFamily="34" charset="0"/>
              <a:buChar char="•"/>
            </a:pPr>
            <a:r>
              <a:rPr lang="en-US" sz="1600" b="0" i="0" u="none" strike="noStrike" dirty="0">
                <a:solidFill>
                  <a:srgbClr val="FFFFFF"/>
                </a:solidFill>
                <a:effectLst/>
                <a:latin typeface="Calibri" panose="020F0502020204030204" pitchFamily="34" charset="0"/>
              </a:rPr>
              <a:t>Forecasting capabilities to issue early and proactive warnings.</a:t>
            </a:r>
            <a:r>
              <a:rPr lang="en-US" sz="1600" b="0" i="0" dirty="0">
                <a:solidFill>
                  <a:srgbClr val="FFFFFF"/>
                </a:solidFill>
                <a:effectLst/>
                <a:latin typeface="Calibri" panose="020F0502020204030204" pitchFamily="34" charset="0"/>
              </a:rPr>
              <a:t>​</a:t>
            </a:r>
            <a:endParaRPr lang="en-US" sz="1600" b="0" i="0" dirty="0">
              <a:solidFill>
                <a:srgbClr val="FFFFFF"/>
              </a:solidFill>
              <a:effectLst/>
              <a:latin typeface="Arial" panose="020B0604020202020204" pitchFamily="34" charset="0"/>
            </a:endParaRPr>
          </a:p>
          <a:p>
            <a:pPr algn="l" rtl="0" fontAlgn="base"/>
            <a:r>
              <a:rPr lang="en-US" sz="1600" b="0" i="0" dirty="0">
                <a:solidFill>
                  <a:srgbClr val="FFFFFF"/>
                </a:solidFill>
                <a:effectLst/>
                <a:latin typeface="Calibri" panose="020F0502020204030204" pitchFamily="34" charset="0"/>
              </a:rPr>
              <a:t>​</a:t>
            </a:r>
            <a:endParaRPr lang="en-US" sz="1600" b="0" i="0" dirty="0">
              <a:solidFill>
                <a:srgbClr val="FFFFFF"/>
              </a:solidFill>
              <a:effectLst/>
              <a:latin typeface="Segoe UI" panose="020B0502040204020203" pitchFamily="34" charset="0"/>
            </a:endParaRPr>
          </a:p>
        </p:txBody>
      </p:sp>
      <p:pic>
        <p:nvPicPr>
          <p:cNvPr id="8" name="Picture 7">
            <a:extLst>
              <a:ext uri="{FF2B5EF4-FFF2-40B4-BE49-F238E27FC236}">
                <a16:creationId xmlns:a16="http://schemas.microsoft.com/office/drawing/2014/main" id="{EF525CF2-1361-E7FC-1ABC-5EEED66ABBE8}"/>
              </a:ext>
            </a:extLst>
          </p:cNvPr>
          <p:cNvPicPr>
            <a:picLocks noChangeAspect="1"/>
          </p:cNvPicPr>
          <p:nvPr/>
        </p:nvPicPr>
        <p:blipFill>
          <a:blip r:embed="rId2"/>
          <a:stretch>
            <a:fillRect/>
          </a:stretch>
        </p:blipFill>
        <p:spPr>
          <a:xfrm>
            <a:off x="10765843" y="1608434"/>
            <a:ext cx="1718113" cy="1718113"/>
          </a:xfrm>
          <a:prstGeom prst="ellipse">
            <a:avLst/>
          </a:prstGeom>
          <a:ln>
            <a:noFill/>
          </a:ln>
          <a:effectLst>
            <a:softEdge rad="112500"/>
          </a:effectLst>
        </p:spPr>
      </p:pic>
      <p:pic>
        <p:nvPicPr>
          <p:cNvPr id="10" name="Picture 9">
            <a:extLst>
              <a:ext uri="{FF2B5EF4-FFF2-40B4-BE49-F238E27FC236}">
                <a16:creationId xmlns:a16="http://schemas.microsoft.com/office/drawing/2014/main" id="{361E97E6-8D60-7992-3CA7-CD5689DF5BE6}"/>
              </a:ext>
            </a:extLst>
          </p:cNvPr>
          <p:cNvPicPr>
            <a:picLocks noChangeAspect="1"/>
          </p:cNvPicPr>
          <p:nvPr/>
        </p:nvPicPr>
        <p:blipFill>
          <a:blip r:embed="rId3"/>
          <a:stretch>
            <a:fillRect/>
          </a:stretch>
        </p:blipFill>
        <p:spPr>
          <a:xfrm>
            <a:off x="10379363" y="-295089"/>
            <a:ext cx="1978668" cy="1978668"/>
          </a:xfrm>
          <a:prstGeom prst="ellipse">
            <a:avLst/>
          </a:prstGeom>
          <a:ln>
            <a:noFill/>
          </a:ln>
          <a:effectLst>
            <a:softEdge rad="112500"/>
          </a:effectLst>
        </p:spPr>
      </p:pic>
    </p:spTree>
    <p:extLst>
      <p:ext uri="{BB962C8B-B14F-4D97-AF65-F5344CB8AC3E}">
        <p14:creationId xmlns:p14="http://schemas.microsoft.com/office/powerpoint/2010/main" val="309797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CD14A7-9E4C-C67D-FAE9-D34E2BF8D0DA}"/>
              </a:ext>
            </a:extLst>
          </p:cNvPr>
          <p:cNvPicPr>
            <a:picLocks noChangeAspect="1"/>
          </p:cNvPicPr>
          <p:nvPr/>
        </p:nvPicPr>
        <p:blipFill>
          <a:blip r:embed="rId2"/>
          <a:stretch>
            <a:fillRect/>
          </a:stretch>
        </p:blipFill>
        <p:spPr>
          <a:xfrm>
            <a:off x="71336" y="34047"/>
            <a:ext cx="12120664" cy="6789906"/>
          </a:xfrm>
          <a:prstGeom prst="rect">
            <a:avLst/>
          </a:prstGeom>
        </p:spPr>
      </p:pic>
    </p:spTree>
    <p:extLst>
      <p:ext uri="{BB962C8B-B14F-4D97-AF65-F5344CB8AC3E}">
        <p14:creationId xmlns:p14="http://schemas.microsoft.com/office/powerpoint/2010/main" val="2420903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C8D27A-AAEF-A090-56A2-217E6E4BFAB0}"/>
              </a:ext>
            </a:extLst>
          </p:cNvPr>
          <p:cNvSpPr txBox="1"/>
          <p:nvPr/>
        </p:nvSpPr>
        <p:spPr>
          <a:xfrm>
            <a:off x="2143328" y="269252"/>
            <a:ext cx="6096000" cy="369332"/>
          </a:xfrm>
          <a:prstGeom prst="rect">
            <a:avLst/>
          </a:prstGeom>
          <a:noFill/>
        </p:spPr>
        <p:txBody>
          <a:bodyPr wrap="square">
            <a:spAutoFit/>
          </a:bodyPr>
          <a:lstStyle/>
          <a:p>
            <a:pPr algn="l" rtl="0" fontAlgn="base">
              <a:buFont typeface="Arial" panose="020B0604020202020204" pitchFamily="34" charset="0"/>
              <a:buChar char="•"/>
            </a:pPr>
            <a:endParaRPr lang="en-US" b="0" i="0" dirty="0">
              <a:solidFill>
                <a:srgbClr val="FFFFFF"/>
              </a:solidFill>
              <a:effectLst/>
              <a:latin typeface="Segoe UI" panose="020B0502040204020203" pitchFamily="34" charset="0"/>
            </a:endParaRPr>
          </a:p>
        </p:txBody>
      </p:sp>
      <p:pic>
        <p:nvPicPr>
          <p:cNvPr id="4" name="Picture 3">
            <a:extLst>
              <a:ext uri="{FF2B5EF4-FFF2-40B4-BE49-F238E27FC236}">
                <a16:creationId xmlns:a16="http://schemas.microsoft.com/office/drawing/2014/main" id="{387431FB-9836-B601-D26D-7967EDBE29BD}"/>
              </a:ext>
            </a:extLst>
          </p:cNvPr>
          <p:cNvPicPr>
            <a:picLocks noChangeAspect="1"/>
          </p:cNvPicPr>
          <p:nvPr/>
        </p:nvPicPr>
        <p:blipFill>
          <a:blip r:embed="rId2"/>
          <a:stretch>
            <a:fillRect/>
          </a:stretch>
        </p:blipFill>
        <p:spPr>
          <a:xfrm>
            <a:off x="201221" y="370895"/>
            <a:ext cx="4953429" cy="2674852"/>
          </a:xfrm>
          <a:prstGeom prst="rect">
            <a:avLst/>
          </a:prstGeom>
        </p:spPr>
      </p:pic>
      <p:pic>
        <p:nvPicPr>
          <p:cNvPr id="5" name="Picture 4">
            <a:extLst>
              <a:ext uri="{FF2B5EF4-FFF2-40B4-BE49-F238E27FC236}">
                <a16:creationId xmlns:a16="http://schemas.microsoft.com/office/drawing/2014/main" id="{C370D9DB-7CE5-FF40-674C-41DDF78981B0}"/>
              </a:ext>
            </a:extLst>
          </p:cNvPr>
          <p:cNvPicPr>
            <a:picLocks noChangeAspect="1"/>
          </p:cNvPicPr>
          <p:nvPr/>
        </p:nvPicPr>
        <p:blipFill>
          <a:blip r:embed="rId3"/>
          <a:stretch>
            <a:fillRect/>
          </a:stretch>
        </p:blipFill>
        <p:spPr>
          <a:xfrm>
            <a:off x="8239328" y="2698689"/>
            <a:ext cx="3218833" cy="3890059"/>
          </a:xfrm>
          <a:prstGeom prst="rect">
            <a:avLst/>
          </a:prstGeom>
        </p:spPr>
      </p:pic>
      <p:pic>
        <p:nvPicPr>
          <p:cNvPr id="6" name="Picture 5">
            <a:extLst>
              <a:ext uri="{FF2B5EF4-FFF2-40B4-BE49-F238E27FC236}">
                <a16:creationId xmlns:a16="http://schemas.microsoft.com/office/drawing/2014/main" id="{CE966EBE-4A98-D1CE-2F57-98F6AEB9B0BE}"/>
              </a:ext>
            </a:extLst>
          </p:cNvPr>
          <p:cNvPicPr>
            <a:picLocks noChangeAspect="1"/>
          </p:cNvPicPr>
          <p:nvPr/>
        </p:nvPicPr>
        <p:blipFill>
          <a:blip r:embed="rId4"/>
          <a:srcRect t="3785" b="-1205"/>
          <a:stretch/>
        </p:blipFill>
        <p:spPr>
          <a:xfrm>
            <a:off x="288751" y="3921627"/>
            <a:ext cx="3316537" cy="2179329"/>
          </a:xfrm>
          <a:prstGeom prst="rect">
            <a:avLst/>
          </a:prstGeom>
        </p:spPr>
      </p:pic>
      <p:pic>
        <p:nvPicPr>
          <p:cNvPr id="7" name="Picture 6">
            <a:extLst>
              <a:ext uri="{FF2B5EF4-FFF2-40B4-BE49-F238E27FC236}">
                <a16:creationId xmlns:a16="http://schemas.microsoft.com/office/drawing/2014/main" id="{6EDB5450-809D-0C73-E2CA-EBF3051895D7}"/>
              </a:ext>
            </a:extLst>
          </p:cNvPr>
          <p:cNvPicPr>
            <a:picLocks noChangeAspect="1"/>
          </p:cNvPicPr>
          <p:nvPr/>
        </p:nvPicPr>
        <p:blipFill>
          <a:blip r:embed="rId5"/>
          <a:srcRect t="5056"/>
          <a:stretch/>
        </p:blipFill>
        <p:spPr>
          <a:xfrm>
            <a:off x="5500175" y="370895"/>
            <a:ext cx="3095002" cy="2012463"/>
          </a:xfrm>
          <a:prstGeom prst="rect">
            <a:avLst/>
          </a:prstGeom>
        </p:spPr>
      </p:pic>
      <p:pic>
        <p:nvPicPr>
          <p:cNvPr id="8" name="Picture 7">
            <a:extLst>
              <a:ext uri="{FF2B5EF4-FFF2-40B4-BE49-F238E27FC236}">
                <a16:creationId xmlns:a16="http://schemas.microsoft.com/office/drawing/2014/main" id="{98DE9DAF-04BC-500A-889D-F9ACB7A07AA6}"/>
              </a:ext>
            </a:extLst>
          </p:cNvPr>
          <p:cNvPicPr>
            <a:picLocks noChangeAspect="1"/>
          </p:cNvPicPr>
          <p:nvPr/>
        </p:nvPicPr>
        <p:blipFill>
          <a:blip r:embed="rId6"/>
          <a:srcRect l="1569"/>
          <a:stretch/>
        </p:blipFill>
        <p:spPr>
          <a:xfrm>
            <a:off x="3981687" y="3921627"/>
            <a:ext cx="3218833" cy="2157651"/>
          </a:xfrm>
          <a:prstGeom prst="rect">
            <a:avLst/>
          </a:prstGeom>
        </p:spPr>
      </p:pic>
      <p:pic>
        <p:nvPicPr>
          <p:cNvPr id="9" name="Picture 8">
            <a:extLst>
              <a:ext uri="{FF2B5EF4-FFF2-40B4-BE49-F238E27FC236}">
                <a16:creationId xmlns:a16="http://schemas.microsoft.com/office/drawing/2014/main" id="{A8FD7E44-2728-F207-779C-5F3AB4CC0E30}"/>
              </a:ext>
            </a:extLst>
          </p:cNvPr>
          <p:cNvPicPr>
            <a:picLocks noChangeAspect="1"/>
          </p:cNvPicPr>
          <p:nvPr/>
        </p:nvPicPr>
        <p:blipFill>
          <a:blip r:embed="rId7"/>
          <a:stretch>
            <a:fillRect/>
          </a:stretch>
        </p:blipFill>
        <p:spPr>
          <a:xfrm>
            <a:off x="8970481" y="370895"/>
            <a:ext cx="3112625" cy="2049145"/>
          </a:xfrm>
          <a:prstGeom prst="rect">
            <a:avLst/>
          </a:prstGeom>
        </p:spPr>
      </p:pic>
      <p:sp>
        <p:nvSpPr>
          <p:cNvPr id="10" name="TextBox 9">
            <a:extLst>
              <a:ext uri="{FF2B5EF4-FFF2-40B4-BE49-F238E27FC236}">
                <a16:creationId xmlns:a16="http://schemas.microsoft.com/office/drawing/2014/main" id="{8CC823FA-D169-DF3F-49D9-A6B34D507984}"/>
              </a:ext>
            </a:extLst>
          </p:cNvPr>
          <p:cNvSpPr txBox="1"/>
          <p:nvPr/>
        </p:nvSpPr>
        <p:spPr>
          <a:xfrm>
            <a:off x="992221" y="3259238"/>
            <a:ext cx="6841788" cy="400110"/>
          </a:xfrm>
          <a:prstGeom prst="rect">
            <a:avLst/>
          </a:prstGeom>
          <a:noFill/>
        </p:spPr>
        <p:txBody>
          <a:bodyPr wrap="square" rtlCol="0">
            <a:spAutoFit/>
          </a:bodyPr>
          <a:lstStyle/>
          <a:p>
            <a:r>
              <a:rPr lang="en-US" sz="2000" dirty="0">
                <a:solidFill>
                  <a:schemeClr val="accent6">
                    <a:lumMod val="40000"/>
                    <a:lumOff val="60000"/>
                  </a:schemeClr>
                </a:solidFill>
                <a:latin typeface="Berlin Sans FB Demi" panose="020E0802020502020306" pitchFamily="34" charset="0"/>
              </a:rPr>
              <a:t>DATA PROCESSING USING THE EXTRACTED VALUES</a:t>
            </a:r>
            <a:endParaRPr lang="en-IN" sz="2000" dirty="0">
              <a:solidFill>
                <a:schemeClr val="accent6">
                  <a:lumMod val="40000"/>
                  <a:lumOff val="60000"/>
                </a:schemeClr>
              </a:solidFill>
              <a:latin typeface="Berlin Sans FB Demi" panose="020E0802020502020306" pitchFamily="34" charset="0"/>
            </a:endParaRPr>
          </a:p>
        </p:txBody>
      </p:sp>
    </p:spTree>
    <p:extLst>
      <p:ext uri="{BB962C8B-B14F-4D97-AF65-F5344CB8AC3E}">
        <p14:creationId xmlns:p14="http://schemas.microsoft.com/office/powerpoint/2010/main" val="463906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C8D27A-AAEF-A090-56A2-217E6E4BFAB0}"/>
              </a:ext>
            </a:extLst>
          </p:cNvPr>
          <p:cNvSpPr txBox="1"/>
          <p:nvPr/>
        </p:nvSpPr>
        <p:spPr>
          <a:xfrm>
            <a:off x="0" y="2190188"/>
            <a:ext cx="5270090" cy="2677656"/>
          </a:xfrm>
          <a:prstGeom prst="rect">
            <a:avLst/>
          </a:prstGeom>
          <a:noFill/>
        </p:spPr>
        <p:txBody>
          <a:bodyPr wrap="square">
            <a:spAutoFit/>
          </a:bodyPr>
          <a:lstStyle/>
          <a:p>
            <a:pPr algn="ctr" rtl="0" fontAlgn="base"/>
            <a:r>
              <a:rPr lang="en-US" sz="6600" dirty="0">
                <a:solidFill>
                  <a:srgbClr val="FFFFFF"/>
                </a:solidFill>
                <a:latin typeface="Berlin Sans FB Demi" panose="020E0802020502020306" pitchFamily="34" charset="0"/>
              </a:rPr>
              <a:t>TECH </a:t>
            </a:r>
          </a:p>
          <a:p>
            <a:pPr algn="ctr" rtl="0" fontAlgn="base"/>
            <a:r>
              <a:rPr lang="en-US" sz="6600" dirty="0">
                <a:solidFill>
                  <a:srgbClr val="FFFFFF"/>
                </a:solidFill>
                <a:latin typeface="Berlin Sans FB Demi" panose="020E0802020502020306" pitchFamily="34" charset="0"/>
              </a:rPr>
              <a:t>STACK</a:t>
            </a:r>
          </a:p>
          <a:p>
            <a:pPr algn="l" rtl="0" fontAlgn="base"/>
            <a:endParaRPr lang="en-US" sz="3600" b="0" i="0" dirty="0">
              <a:solidFill>
                <a:srgbClr val="FFFFFF"/>
              </a:solidFill>
              <a:effectLst/>
              <a:latin typeface="Berlin Sans FB Demi" panose="020E0802020502020306" pitchFamily="34" charset="0"/>
            </a:endParaRPr>
          </a:p>
        </p:txBody>
      </p:sp>
      <p:pic>
        <p:nvPicPr>
          <p:cNvPr id="6" name="Picture 5">
            <a:extLst>
              <a:ext uri="{FF2B5EF4-FFF2-40B4-BE49-F238E27FC236}">
                <a16:creationId xmlns:a16="http://schemas.microsoft.com/office/drawing/2014/main" id="{E6B8D05D-CC56-A863-316A-77D237A026D1}"/>
              </a:ext>
            </a:extLst>
          </p:cNvPr>
          <p:cNvPicPr>
            <a:picLocks noChangeAspect="1"/>
          </p:cNvPicPr>
          <p:nvPr/>
        </p:nvPicPr>
        <p:blipFill>
          <a:blip r:embed="rId2"/>
          <a:srcRect r="8830"/>
          <a:stretch/>
        </p:blipFill>
        <p:spPr>
          <a:xfrm>
            <a:off x="5103198" y="209550"/>
            <a:ext cx="5931137" cy="6438900"/>
          </a:xfrm>
          <a:prstGeom prst="rect">
            <a:avLst/>
          </a:prstGeom>
        </p:spPr>
      </p:pic>
    </p:spTree>
    <p:extLst>
      <p:ext uri="{BB962C8B-B14F-4D97-AF65-F5344CB8AC3E}">
        <p14:creationId xmlns:p14="http://schemas.microsoft.com/office/powerpoint/2010/main" val="3207260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spots">
            <a:extLst>
              <a:ext uri="{FF2B5EF4-FFF2-40B4-BE49-F238E27FC236}">
                <a16:creationId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0" y="-113006"/>
            <a:ext cx="12191980" cy="6857990"/>
          </a:xfrm>
          <a:prstGeom prst="rect">
            <a:avLst/>
          </a:prstGeom>
        </p:spPr>
      </p:pic>
      <p:sp>
        <p:nvSpPr>
          <p:cNvPr id="2" name="Title 1">
            <a:extLst>
              <a:ext uri="{FF2B5EF4-FFF2-40B4-BE49-F238E27FC236}">
                <a16:creationId xmlns:a16="http://schemas.microsoft.com/office/drawing/2014/main" id="{D44BCB7C-A6FC-4118-9027-468ECFDE6455}"/>
              </a:ext>
            </a:extLst>
          </p:cNvPr>
          <p:cNvSpPr>
            <a:spLocks noGrp="1"/>
          </p:cNvSpPr>
          <p:nvPr>
            <p:ph type="ctrTitle"/>
          </p:nvPr>
        </p:nvSpPr>
        <p:spPr>
          <a:xfrm>
            <a:off x="2497127" y="724519"/>
            <a:ext cx="7197726" cy="2421464"/>
          </a:xfrm>
        </p:spPr>
        <p:txBody>
          <a:bodyPr>
            <a:normAutofit/>
          </a:bodyPr>
          <a:lstStyle/>
          <a:p>
            <a:pPr algn="ctr"/>
            <a:r>
              <a:rPr lang="en-US" dirty="0">
                <a:latin typeface="Arial Rounded MT Bold" panose="020F0704030504030204" pitchFamily="34" charset="0"/>
              </a:rPr>
              <a:t>Thank You!</a:t>
            </a:r>
          </a:p>
        </p:txBody>
      </p:sp>
      <p:sp>
        <p:nvSpPr>
          <p:cNvPr id="3" name="Subtitle 2">
            <a:extLst>
              <a:ext uri="{FF2B5EF4-FFF2-40B4-BE49-F238E27FC236}">
                <a16:creationId xmlns:a16="http://schemas.microsoft.com/office/drawing/2014/main" id="{4B64FA72-B055-4AE3-A6FD-8071BD687CBE}"/>
              </a:ext>
            </a:extLst>
          </p:cNvPr>
          <p:cNvSpPr>
            <a:spLocks noGrp="1"/>
          </p:cNvSpPr>
          <p:nvPr>
            <p:ph type="subTitle" idx="1"/>
          </p:nvPr>
        </p:nvSpPr>
        <p:spPr>
          <a:xfrm>
            <a:off x="3962399" y="4995332"/>
            <a:ext cx="7197726" cy="1405467"/>
          </a:xfrm>
        </p:spPr>
        <p:txBody>
          <a:bodyPr>
            <a:normAutofit/>
          </a:bodyPr>
          <a:lstStyle/>
          <a:p>
            <a:endParaRPr lang="en-US" dirty="0">
              <a:solidFill>
                <a:schemeClr val="accent1">
                  <a:lumMod val="40000"/>
                  <a:lumOff val="60000"/>
                </a:schemeClr>
              </a:solidFill>
            </a:endParaRPr>
          </a:p>
        </p:txBody>
      </p:sp>
    </p:spTree>
    <p:extLst>
      <p:ext uri="{BB962C8B-B14F-4D97-AF65-F5344CB8AC3E}">
        <p14:creationId xmlns:p14="http://schemas.microsoft.com/office/powerpoint/2010/main" val="2939930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E224360-FE6E-18B5-8911-F3134C4F88C7}"/>
              </a:ext>
            </a:extLst>
          </p:cNvPr>
          <p:cNvSpPr txBox="1"/>
          <p:nvPr/>
        </p:nvSpPr>
        <p:spPr>
          <a:xfrm>
            <a:off x="215335" y="729423"/>
            <a:ext cx="11179279" cy="861774"/>
          </a:xfrm>
          <a:prstGeom prst="rect">
            <a:avLst/>
          </a:prstGeom>
          <a:noFill/>
        </p:spPr>
        <p:txBody>
          <a:bodyPr wrap="square" rtlCol="0">
            <a:spAutoFit/>
          </a:bodyPr>
          <a:lstStyle/>
          <a:p>
            <a:r>
              <a:rPr lang="en-US" sz="1600" dirty="0">
                <a:latin typeface="Consolas" panose="020B0609020204030204" pitchFamily="49" charset="0"/>
              </a:rPr>
              <a:t>.</a:t>
            </a:r>
          </a:p>
          <a:p>
            <a:endParaRPr lang="en-US" sz="1600" dirty="0">
              <a:latin typeface="Consolas" panose="020B0609020204030204" pitchFamily="49" charset="0"/>
            </a:endParaRPr>
          </a:p>
          <a:p>
            <a:endParaRPr lang="en-IN" dirty="0">
              <a:latin typeface="Consolas" panose="020B0609020204030204" pitchFamily="49" charset="0"/>
            </a:endParaRPr>
          </a:p>
        </p:txBody>
      </p:sp>
      <p:sp>
        <p:nvSpPr>
          <p:cNvPr id="2" name="TextBox 1">
            <a:extLst>
              <a:ext uri="{FF2B5EF4-FFF2-40B4-BE49-F238E27FC236}">
                <a16:creationId xmlns:a16="http://schemas.microsoft.com/office/drawing/2014/main" id="{AD950965-FE2A-C629-CDD9-340A789477F7}"/>
              </a:ext>
            </a:extLst>
          </p:cNvPr>
          <p:cNvSpPr txBox="1"/>
          <p:nvPr/>
        </p:nvSpPr>
        <p:spPr>
          <a:xfrm>
            <a:off x="426272" y="347645"/>
            <a:ext cx="11339456" cy="7109639"/>
          </a:xfrm>
          <a:prstGeom prst="rect">
            <a:avLst/>
          </a:prstGeom>
          <a:noFill/>
        </p:spPr>
        <p:txBody>
          <a:bodyPr wrap="square" rtlCol="0">
            <a:spAutoFit/>
          </a:bodyPr>
          <a:lstStyle/>
          <a:p>
            <a:r>
              <a:rPr lang="en-US" sz="3600" b="1" dirty="0">
                <a:effectLst>
                  <a:innerShdw blurRad="63500" dist="50800" dir="13500000">
                    <a:prstClr val="black">
                      <a:alpha val="0"/>
                    </a:prstClr>
                  </a:innerShdw>
                </a:effectLst>
                <a:latin typeface="Berlin Sans FB" panose="020E0602020502020306" pitchFamily="34" charset="0"/>
              </a:rPr>
              <a:t>Problem description :</a:t>
            </a:r>
          </a:p>
          <a:p>
            <a:r>
              <a:rPr lang="en-US" sz="2800" b="1" dirty="0">
                <a:effectLst>
                  <a:innerShdw blurRad="63500" dist="50800" dir="13500000">
                    <a:prstClr val="black">
                      <a:alpha val="0"/>
                    </a:prstClr>
                  </a:innerShdw>
                </a:effectLst>
                <a:latin typeface="Californian FB" panose="0207040306080B030204" pitchFamily="18" charset="0"/>
              </a:rPr>
              <a:t>Main aim : </a:t>
            </a:r>
          </a:p>
          <a:p>
            <a:pPr algn="l" rtl="0" fontAlgn="base"/>
            <a:r>
              <a:rPr lang="en-US" i="0" u="none" strike="noStrike" dirty="0">
                <a:effectLst>
                  <a:innerShdw blurRad="63500" dist="50800" dir="13500000">
                    <a:prstClr val="black">
                      <a:alpha val="0"/>
                    </a:prstClr>
                  </a:innerShdw>
                </a:effectLst>
                <a:latin typeface="Californian FB" panose="0207040306080B030204" pitchFamily="18" charset="0"/>
              </a:rPr>
              <a:t>Our project focuses on developing an early warning system for Glacial Lake Outburst Floods (GLOFs), a critical natural hazard in high mountain regions. </a:t>
            </a:r>
          </a:p>
          <a:p>
            <a:pPr algn="l" rtl="0" fontAlgn="base"/>
            <a:r>
              <a:rPr lang="en-US" sz="2800" b="1" dirty="0">
                <a:effectLst>
                  <a:innerShdw blurRad="63500" dist="50800" dir="13500000">
                    <a:prstClr val="black">
                      <a:alpha val="0"/>
                    </a:prstClr>
                  </a:innerShdw>
                </a:effectLst>
                <a:latin typeface="Californian FB" panose="0207040306080B030204" pitchFamily="18" charset="0"/>
              </a:rPr>
              <a:t>Significance : </a:t>
            </a:r>
          </a:p>
          <a:p>
            <a:pPr algn="l" rtl="0" fontAlgn="base"/>
            <a:r>
              <a:rPr lang="en-US" dirty="0">
                <a:effectLst>
                  <a:innerShdw blurRad="63500" dist="50800" dir="13500000">
                    <a:prstClr val="black">
                      <a:alpha val="0"/>
                    </a:prstClr>
                  </a:innerShdw>
                </a:effectLst>
                <a:latin typeface="Californian FB" panose="0207040306080B030204" pitchFamily="18" charset="0"/>
              </a:rPr>
              <a:t>the unavailability of  proper technology to track the occurring of the glacial lake outburst before hand is what causes loss of life, many other factors which change drastically before the major flood, detecting them using a proper  methodology can help reduce after effect</a:t>
            </a:r>
          </a:p>
          <a:p>
            <a:pPr algn="l" rtl="0" fontAlgn="base"/>
            <a:r>
              <a:rPr lang="en-US" sz="2400" b="1" dirty="0">
                <a:effectLst>
                  <a:innerShdw blurRad="63500" dist="50800" dir="13500000">
                    <a:prstClr val="black">
                      <a:alpha val="0"/>
                    </a:prstClr>
                  </a:innerShdw>
                </a:effectLst>
                <a:latin typeface="Californian FB" panose="0207040306080B030204" pitchFamily="18" charset="0"/>
              </a:rPr>
              <a:t>What can be done: ?</a:t>
            </a:r>
          </a:p>
          <a:p>
            <a:pPr algn="l" rtl="0" fontAlgn="base"/>
            <a:r>
              <a:rPr lang="en-US" i="0" u="none" strike="noStrike" dirty="0">
                <a:effectLst>
                  <a:innerShdw blurRad="63500" dist="50800" dir="13500000">
                    <a:prstClr val="black">
                      <a:alpha val="0"/>
                    </a:prstClr>
                  </a:innerShdw>
                </a:effectLst>
                <a:latin typeface="Californian FB" panose="0207040306080B030204" pitchFamily="18" charset="0"/>
              </a:rPr>
              <a:t>Using a network of advanced sensors placed around vulnerable glacial lakes, we aim to continuously monitor key factors like  water levels, pressure, and temperature. These real-time data inputs will be processed through a cloud-based platform, integrated with predictive algorithms to detect potential threats. When abnormal conditions are detected, immediate alerts will be sent via multiple communication channels, including SMS, mobile apps, and public announcement systems, ensuring that local communities and authorities receive timely warnings. </a:t>
            </a:r>
          </a:p>
          <a:p>
            <a:pPr algn="l" rtl="0" fontAlgn="base"/>
            <a:r>
              <a:rPr lang="en-US" sz="2800" b="1" dirty="0">
                <a:effectLst>
                  <a:innerShdw blurRad="63500" dist="50800" dir="13500000">
                    <a:prstClr val="black">
                      <a:alpha val="0"/>
                    </a:prstClr>
                  </a:innerShdw>
                </a:effectLst>
                <a:latin typeface="Californian FB" panose="0207040306080B030204" pitchFamily="18" charset="0"/>
              </a:rPr>
              <a:t>Cons of the system:</a:t>
            </a:r>
            <a:endParaRPr lang="en-US" sz="2800" b="1" i="0" u="none" strike="noStrike" dirty="0">
              <a:effectLst>
                <a:innerShdw blurRad="63500" dist="50800" dir="13500000">
                  <a:prstClr val="black">
                    <a:alpha val="0"/>
                  </a:prstClr>
                </a:innerShdw>
              </a:effectLst>
              <a:latin typeface="Californian FB" panose="0207040306080B030204" pitchFamily="18" charset="0"/>
            </a:endParaRPr>
          </a:p>
          <a:p>
            <a:pPr algn="l" rtl="0" fontAlgn="base"/>
            <a:r>
              <a:rPr lang="en-US" i="0" u="none" strike="noStrike" dirty="0">
                <a:effectLst>
                  <a:innerShdw blurRad="63500" dist="50800" dir="13500000">
                    <a:prstClr val="black">
                      <a:alpha val="0"/>
                    </a:prstClr>
                  </a:innerShdw>
                </a:effectLst>
                <a:latin typeface="Californian FB" panose="0207040306080B030204" pitchFamily="18" charset="0"/>
              </a:rPr>
              <a:t>This system will provide crucial lead time for evacuation and disaster mitigation, reducing loss of life and property. By leveraging sensor technology, machine learning, and real-time data analytics, our solution offers a robust and scalable approach to safeguarding communities in GLOF-prone regions.</a:t>
            </a:r>
            <a:r>
              <a:rPr lang="en-US" i="0" dirty="0">
                <a:effectLst>
                  <a:innerShdw blurRad="63500" dist="50800" dir="13500000">
                    <a:prstClr val="black">
                      <a:alpha val="0"/>
                    </a:prstClr>
                  </a:innerShdw>
                </a:effectLst>
                <a:latin typeface="Californian FB" panose="0207040306080B030204" pitchFamily="18" charset="0"/>
              </a:rPr>
              <a:t>​</a:t>
            </a:r>
          </a:p>
          <a:p>
            <a:pPr algn="l" rtl="0" fontAlgn="base"/>
            <a:endParaRPr lang="en-US" sz="1600" i="0" dirty="0">
              <a:effectLst>
                <a:innerShdw blurRad="63500" dist="50800" dir="13500000">
                  <a:prstClr val="black">
                    <a:alpha val="0"/>
                  </a:prstClr>
                </a:innerShdw>
              </a:effectLst>
              <a:latin typeface="Californian FB" panose="0207040306080B030204" pitchFamily="18" charset="0"/>
            </a:endParaRPr>
          </a:p>
          <a:p>
            <a:pPr algn="l" rtl="0" fontAlgn="base"/>
            <a:endParaRPr lang="en-US" sz="1600" i="0" dirty="0">
              <a:effectLst>
                <a:outerShdw blurRad="38100" dist="38100" dir="2700000" algn="tl">
                  <a:srgbClr val="000000">
                    <a:alpha val="43137"/>
                  </a:srgbClr>
                </a:outerShdw>
              </a:effectLst>
              <a:latin typeface="Centaur" panose="02030504050205020304" pitchFamily="18" charset="0"/>
            </a:endParaRPr>
          </a:p>
          <a:p>
            <a:pPr algn="l" rtl="0" fontAlgn="base"/>
            <a:r>
              <a:rPr lang="en-US" sz="1600" i="0" dirty="0">
                <a:effectLst>
                  <a:outerShdw blurRad="38100" dist="38100" dir="2700000" algn="tl">
                    <a:srgbClr val="000000">
                      <a:alpha val="43137"/>
                    </a:srgbClr>
                  </a:outerShdw>
                </a:effectLst>
                <a:latin typeface="Centaur" panose="02030504050205020304" pitchFamily="18" charset="0"/>
              </a:rPr>
              <a:t>​</a:t>
            </a:r>
          </a:p>
          <a:p>
            <a:pPr algn="l" rtl="0" fontAlgn="base"/>
            <a:r>
              <a:rPr lang="en-IN" sz="1600" i="0" dirty="0">
                <a:effectLst>
                  <a:outerShdw blurRad="38100" dist="38100" dir="2700000" algn="tl">
                    <a:srgbClr val="000000">
                      <a:alpha val="43137"/>
                    </a:srgbClr>
                  </a:outerShdw>
                </a:effectLst>
                <a:latin typeface="Centaur" panose="02030504050205020304" pitchFamily="18" charset="0"/>
              </a:rPr>
              <a:t>​</a:t>
            </a:r>
          </a:p>
          <a:p>
            <a:endParaRPr lang="en-IN" sz="1600" dirty="0">
              <a:latin typeface="Centaur" panose="02030504050205020304" pitchFamily="18" charset="0"/>
            </a:endParaRPr>
          </a:p>
        </p:txBody>
      </p:sp>
    </p:spTree>
    <p:extLst>
      <p:ext uri="{BB962C8B-B14F-4D97-AF65-F5344CB8AC3E}">
        <p14:creationId xmlns:p14="http://schemas.microsoft.com/office/powerpoint/2010/main" val="4212405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96AA4DB-C037-53F2-430D-1C11C138D6CB}"/>
              </a:ext>
            </a:extLst>
          </p:cNvPr>
          <p:cNvSpPr/>
          <p:nvPr/>
        </p:nvSpPr>
        <p:spPr>
          <a:xfrm>
            <a:off x="2695598" y="2682563"/>
            <a:ext cx="7478907" cy="923330"/>
          </a:xfrm>
          <a:prstGeom prst="rect">
            <a:avLst/>
          </a:prstGeom>
          <a:noFill/>
        </p:spPr>
        <p:txBody>
          <a:bodyPr wrap="none" lIns="91440" tIns="45720" rIns="91440" bIns="45720">
            <a:spAutoFit/>
          </a:bodyPr>
          <a:lstStyle/>
          <a:p>
            <a:pPr algn="ctr"/>
            <a:r>
              <a:rPr lang="en-US" sz="5400" b="1" dirty="0">
                <a:ln w="0">
                  <a:solidFill>
                    <a:schemeClr val="bg1"/>
                  </a:solidFill>
                </a:ln>
                <a:effectLst>
                  <a:reflection blurRad="6350" stA="53000" endA="300" endPos="35500" dir="5400000" sy="-90000" algn="bl" rotWithShape="0"/>
                </a:effectLst>
              </a:rPr>
              <a:t>STRUCTURED</a:t>
            </a:r>
            <a:r>
              <a:rPr lang="en-US" sz="5400" b="1" dirty="0">
                <a:ln w="0"/>
                <a:effectLst>
                  <a:reflection blurRad="6350" stA="53000" endA="300" endPos="35500" dir="5400000" sy="-90000" algn="bl" rotWithShape="0"/>
                </a:effectLst>
              </a:rPr>
              <a:t> </a:t>
            </a:r>
            <a:r>
              <a:rPr lang="en-US" sz="5400" b="1" dirty="0">
                <a:ln w="0">
                  <a:solidFill>
                    <a:schemeClr val="bg1"/>
                  </a:solidFill>
                </a:ln>
                <a:effectLst>
                  <a:reflection blurRad="6350" stA="53000" endA="300" endPos="35500" dir="5400000" sy="-90000" algn="bl" rotWithShape="0"/>
                </a:effectLst>
              </a:rPr>
              <a:t>SOLUTIONS</a:t>
            </a:r>
          </a:p>
        </p:txBody>
      </p:sp>
    </p:spTree>
    <p:extLst>
      <p:ext uri="{BB962C8B-B14F-4D97-AF65-F5344CB8AC3E}">
        <p14:creationId xmlns:p14="http://schemas.microsoft.com/office/powerpoint/2010/main" val="2891509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1CE0B0F3-4C81-CA83-B467-00435E7C5EE3}"/>
              </a:ext>
            </a:extLst>
          </p:cNvPr>
          <p:cNvGraphicFramePr/>
          <p:nvPr>
            <p:extLst>
              <p:ext uri="{D42A27DB-BD31-4B8C-83A1-F6EECF244321}">
                <p14:modId xmlns:p14="http://schemas.microsoft.com/office/powerpoint/2010/main" val="3376827803"/>
              </p:ext>
            </p:extLst>
          </p:nvPr>
        </p:nvGraphicFramePr>
        <p:xfrm>
          <a:off x="-23480" y="457998"/>
          <a:ext cx="5458034" cy="56971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8F0D6BE3-58A4-C51D-4B1A-5A3DE24DA075}"/>
              </a:ext>
            </a:extLst>
          </p:cNvPr>
          <p:cNvSpPr txBox="1"/>
          <p:nvPr/>
        </p:nvSpPr>
        <p:spPr>
          <a:xfrm>
            <a:off x="6209881" y="401935"/>
            <a:ext cx="2532185" cy="1292662"/>
          </a:xfrm>
          <a:prstGeom prst="rect">
            <a:avLst/>
          </a:prstGeom>
          <a:noFill/>
        </p:spPr>
        <p:txBody>
          <a:bodyPr wrap="square" rtlCol="0">
            <a:spAutoFit/>
          </a:bodyPr>
          <a:lstStyle/>
          <a:p>
            <a:r>
              <a:rPr lang="en-US" sz="2400" b="1" dirty="0">
                <a:latin typeface="Berlin Sans FB Demi" panose="020E0802020502020306" pitchFamily="34" charset="0"/>
              </a:rPr>
              <a:t>FLOW :</a:t>
            </a:r>
          </a:p>
          <a:p>
            <a:endParaRPr lang="en-US" b="1" dirty="0">
              <a:latin typeface="Berlin Sans FB Demi" panose="020E0802020502020306" pitchFamily="34" charset="0"/>
            </a:endParaRPr>
          </a:p>
          <a:p>
            <a:endParaRPr lang="en-US" b="1" dirty="0">
              <a:latin typeface="Berlin Sans FB Demi" panose="020E0802020502020306" pitchFamily="34" charset="0"/>
            </a:endParaRPr>
          </a:p>
          <a:p>
            <a:endParaRPr lang="en-IN" b="1" dirty="0">
              <a:latin typeface="Berlin Sans FB Demi" panose="020E0802020502020306" pitchFamily="34" charset="0"/>
            </a:endParaRPr>
          </a:p>
        </p:txBody>
      </p:sp>
      <p:sp>
        <p:nvSpPr>
          <p:cNvPr id="14" name="Flowchart: Off-page Connector 13">
            <a:extLst>
              <a:ext uri="{FF2B5EF4-FFF2-40B4-BE49-F238E27FC236}">
                <a16:creationId xmlns:a16="http://schemas.microsoft.com/office/drawing/2014/main" id="{44D0F2CC-5A34-5A26-1181-FC43347056C7}"/>
              </a:ext>
            </a:extLst>
          </p:cNvPr>
          <p:cNvSpPr/>
          <p:nvPr/>
        </p:nvSpPr>
        <p:spPr>
          <a:xfrm>
            <a:off x="8072035" y="437927"/>
            <a:ext cx="2639365" cy="1200329"/>
          </a:xfrm>
          <a:prstGeom prst="flowChartOffpageConnector">
            <a:avLst/>
          </a:prstGeom>
          <a:gradFill>
            <a:gsLst>
              <a:gs pos="3000">
                <a:srgbClr val="00B0F0"/>
              </a:gs>
              <a:gs pos="89000">
                <a:schemeClr val="accent6">
                  <a:lumMod val="75000"/>
                </a:schemeClr>
              </a:gs>
              <a:gs pos="83000">
                <a:schemeClr val="accent6">
                  <a:lumMod val="50000"/>
                </a:schemeClr>
              </a:gs>
              <a:gs pos="98000">
                <a:schemeClr val="accent6">
                  <a:lumMod val="5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Centaur" panose="02030504050205020304" pitchFamily="18" charset="0"/>
              </a:rPr>
              <a:t>Sensors  are deployed at the area of monitoring</a:t>
            </a:r>
            <a:endParaRPr lang="en-IN" sz="2000" dirty="0">
              <a:latin typeface="Centaur" panose="02030504050205020304" pitchFamily="18" charset="0"/>
            </a:endParaRPr>
          </a:p>
        </p:txBody>
      </p:sp>
      <p:sp>
        <p:nvSpPr>
          <p:cNvPr id="15" name="Flowchart: Off-page Connector 14">
            <a:extLst>
              <a:ext uri="{FF2B5EF4-FFF2-40B4-BE49-F238E27FC236}">
                <a16:creationId xmlns:a16="http://schemas.microsoft.com/office/drawing/2014/main" id="{4F39A841-B374-7A40-9202-37D76E56A693}"/>
              </a:ext>
            </a:extLst>
          </p:cNvPr>
          <p:cNvSpPr/>
          <p:nvPr/>
        </p:nvSpPr>
        <p:spPr>
          <a:xfrm>
            <a:off x="5812664" y="1458368"/>
            <a:ext cx="2639365" cy="1200329"/>
          </a:xfrm>
          <a:prstGeom prst="flowChartOffpageConnector">
            <a:avLst/>
          </a:prstGeom>
          <a:gradFill>
            <a:gsLst>
              <a:gs pos="3000">
                <a:srgbClr val="00B0F0"/>
              </a:gs>
              <a:gs pos="89000">
                <a:schemeClr val="accent6">
                  <a:lumMod val="75000"/>
                </a:schemeClr>
              </a:gs>
              <a:gs pos="83000">
                <a:schemeClr val="accent6">
                  <a:lumMod val="50000"/>
                </a:schemeClr>
              </a:gs>
              <a:gs pos="98000">
                <a:schemeClr val="accent6">
                  <a:lumMod val="5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Centaur" panose="02030504050205020304" pitchFamily="18" charset="0"/>
              </a:rPr>
              <a:t>The data is extracted from the satellite images</a:t>
            </a:r>
            <a:endParaRPr lang="en-IN" sz="2000" dirty="0">
              <a:latin typeface="Centaur" panose="02030504050205020304" pitchFamily="18" charset="0"/>
            </a:endParaRPr>
          </a:p>
        </p:txBody>
      </p:sp>
      <p:sp>
        <p:nvSpPr>
          <p:cNvPr id="16" name="Flowchart: Off-page Connector 15">
            <a:extLst>
              <a:ext uri="{FF2B5EF4-FFF2-40B4-BE49-F238E27FC236}">
                <a16:creationId xmlns:a16="http://schemas.microsoft.com/office/drawing/2014/main" id="{B48D6D8F-5B09-4152-1CE2-E9781D76AE80}"/>
              </a:ext>
            </a:extLst>
          </p:cNvPr>
          <p:cNvSpPr/>
          <p:nvPr/>
        </p:nvSpPr>
        <p:spPr>
          <a:xfrm>
            <a:off x="5802615" y="3459749"/>
            <a:ext cx="2639365" cy="993571"/>
          </a:xfrm>
          <a:prstGeom prst="flowChartOffpageConnector">
            <a:avLst/>
          </a:prstGeom>
          <a:gradFill>
            <a:gsLst>
              <a:gs pos="3000">
                <a:srgbClr val="00B0F0"/>
              </a:gs>
              <a:gs pos="89000">
                <a:schemeClr val="accent6">
                  <a:lumMod val="75000"/>
                </a:schemeClr>
              </a:gs>
              <a:gs pos="83000">
                <a:schemeClr val="accent6">
                  <a:lumMod val="50000"/>
                </a:schemeClr>
              </a:gs>
              <a:gs pos="98000">
                <a:schemeClr val="accent6">
                  <a:lumMod val="5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entaur" panose="02030504050205020304" pitchFamily="18" charset="0"/>
              </a:rPr>
              <a:t>Used to train the algorithm </a:t>
            </a:r>
            <a:endParaRPr lang="en-IN" dirty="0">
              <a:latin typeface="Centaur" panose="02030504050205020304" pitchFamily="18" charset="0"/>
            </a:endParaRPr>
          </a:p>
        </p:txBody>
      </p:sp>
      <p:sp>
        <p:nvSpPr>
          <p:cNvPr id="17" name="Flowchart: Off-page Connector 16">
            <a:extLst>
              <a:ext uri="{FF2B5EF4-FFF2-40B4-BE49-F238E27FC236}">
                <a16:creationId xmlns:a16="http://schemas.microsoft.com/office/drawing/2014/main" id="{86CA7B22-A1F7-764E-EFFB-C35DEA109C6C}"/>
              </a:ext>
            </a:extLst>
          </p:cNvPr>
          <p:cNvSpPr/>
          <p:nvPr/>
        </p:nvSpPr>
        <p:spPr>
          <a:xfrm>
            <a:off x="8072035" y="2478809"/>
            <a:ext cx="2639365" cy="1200329"/>
          </a:xfrm>
          <a:prstGeom prst="flowChartOffpageConnector">
            <a:avLst/>
          </a:prstGeom>
          <a:gradFill>
            <a:gsLst>
              <a:gs pos="3000">
                <a:srgbClr val="00B0F0"/>
              </a:gs>
              <a:gs pos="89000">
                <a:schemeClr val="accent6">
                  <a:lumMod val="75000"/>
                </a:schemeClr>
              </a:gs>
              <a:gs pos="83000">
                <a:schemeClr val="accent6">
                  <a:lumMod val="50000"/>
                </a:schemeClr>
              </a:gs>
              <a:gs pos="98000">
                <a:schemeClr val="accent6">
                  <a:lumMod val="5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entaur" panose="02030504050205020304" pitchFamily="18" charset="0"/>
              </a:rPr>
              <a:t>the data collected is processed </a:t>
            </a:r>
            <a:endParaRPr lang="en-IN" dirty="0">
              <a:latin typeface="Centaur" panose="02030504050205020304" pitchFamily="18" charset="0"/>
            </a:endParaRPr>
          </a:p>
        </p:txBody>
      </p:sp>
      <p:sp>
        <p:nvSpPr>
          <p:cNvPr id="23" name="Flowchart: Off-page Connector 22">
            <a:extLst>
              <a:ext uri="{FF2B5EF4-FFF2-40B4-BE49-F238E27FC236}">
                <a16:creationId xmlns:a16="http://schemas.microsoft.com/office/drawing/2014/main" id="{1F3588D4-3FCD-C5FD-5867-9F5EE7947188}"/>
              </a:ext>
            </a:extLst>
          </p:cNvPr>
          <p:cNvSpPr/>
          <p:nvPr/>
        </p:nvSpPr>
        <p:spPr>
          <a:xfrm>
            <a:off x="8072035" y="4306011"/>
            <a:ext cx="2639365" cy="1200329"/>
          </a:xfrm>
          <a:prstGeom prst="flowChartOffpageConnector">
            <a:avLst/>
          </a:prstGeom>
          <a:gradFill>
            <a:gsLst>
              <a:gs pos="3000">
                <a:srgbClr val="00B0F0"/>
              </a:gs>
              <a:gs pos="89000">
                <a:schemeClr val="accent6">
                  <a:lumMod val="75000"/>
                </a:schemeClr>
              </a:gs>
              <a:gs pos="83000">
                <a:schemeClr val="accent6">
                  <a:lumMod val="50000"/>
                </a:schemeClr>
              </a:gs>
              <a:gs pos="98000">
                <a:schemeClr val="accent6">
                  <a:lumMod val="5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entaur" panose="02030504050205020304" pitchFamily="18" charset="0"/>
              </a:rPr>
              <a:t>Limits or end points set to calculate the abnormal changes </a:t>
            </a:r>
            <a:endParaRPr lang="en-IN" dirty="0">
              <a:latin typeface="Centaur" panose="02030504050205020304" pitchFamily="18" charset="0"/>
            </a:endParaRPr>
          </a:p>
        </p:txBody>
      </p:sp>
      <p:sp>
        <p:nvSpPr>
          <p:cNvPr id="24" name="Flowchart: Off-page Connector 23">
            <a:extLst>
              <a:ext uri="{FF2B5EF4-FFF2-40B4-BE49-F238E27FC236}">
                <a16:creationId xmlns:a16="http://schemas.microsoft.com/office/drawing/2014/main" id="{C7D8B916-F78A-394F-1B08-101FBDA1372D}"/>
              </a:ext>
            </a:extLst>
          </p:cNvPr>
          <p:cNvSpPr/>
          <p:nvPr/>
        </p:nvSpPr>
        <p:spPr>
          <a:xfrm>
            <a:off x="5576837" y="5254372"/>
            <a:ext cx="2875192" cy="1551727"/>
          </a:xfrm>
          <a:prstGeom prst="flowChartOffpageConnector">
            <a:avLst/>
          </a:prstGeom>
          <a:gradFill>
            <a:gsLst>
              <a:gs pos="3000">
                <a:srgbClr val="00B0F0"/>
              </a:gs>
              <a:gs pos="89000">
                <a:schemeClr val="accent6">
                  <a:lumMod val="75000"/>
                </a:schemeClr>
              </a:gs>
              <a:gs pos="83000">
                <a:schemeClr val="accent6">
                  <a:lumMod val="50000"/>
                </a:schemeClr>
              </a:gs>
              <a:gs pos="98000">
                <a:schemeClr val="accent6">
                  <a:lumMod val="5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Centaur" panose="02030504050205020304" pitchFamily="18" charset="0"/>
              </a:rPr>
              <a:t>Warning sent to the local people and continuously updating the current state of the glacier through website</a:t>
            </a:r>
            <a:endParaRPr lang="en-IN" sz="2000" dirty="0">
              <a:latin typeface="Centaur" panose="02030504050205020304" pitchFamily="18" charset="0"/>
            </a:endParaRPr>
          </a:p>
        </p:txBody>
      </p:sp>
      <p:graphicFrame>
        <p:nvGraphicFramePr>
          <p:cNvPr id="26" name="Diagram 25">
            <a:extLst>
              <a:ext uri="{FF2B5EF4-FFF2-40B4-BE49-F238E27FC236}">
                <a16:creationId xmlns:a16="http://schemas.microsoft.com/office/drawing/2014/main" id="{E8B3BF05-2AA6-6C3D-7FF9-2EA327A45A0B}"/>
              </a:ext>
            </a:extLst>
          </p:cNvPr>
          <p:cNvGraphicFramePr/>
          <p:nvPr>
            <p:extLst>
              <p:ext uri="{D42A27DB-BD31-4B8C-83A1-F6EECF244321}">
                <p14:modId xmlns:p14="http://schemas.microsoft.com/office/powerpoint/2010/main" val="118478723"/>
              </p:ext>
            </p:extLst>
          </p:nvPr>
        </p:nvGraphicFramePr>
        <p:xfrm>
          <a:off x="-1103291" y="741243"/>
          <a:ext cx="7624671" cy="492602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7" name="TextBox 26">
            <a:extLst>
              <a:ext uri="{FF2B5EF4-FFF2-40B4-BE49-F238E27FC236}">
                <a16:creationId xmlns:a16="http://schemas.microsoft.com/office/drawing/2014/main" id="{55C362D5-322C-52A5-80FE-C1A9873114AC}"/>
              </a:ext>
            </a:extLst>
          </p:cNvPr>
          <p:cNvSpPr txBox="1"/>
          <p:nvPr/>
        </p:nvSpPr>
        <p:spPr>
          <a:xfrm>
            <a:off x="2223216" y="1245996"/>
            <a:ext cx="964642" cy="400110"/>
          </a:xfrm>
          <a:prstGeom prst="rect">
            <a:avLst/>
          </a:prstGeom>
          <a:noFill/>
        </p:spPr>
        <p:txBody>
          <a:bodyPr wrap="square" rtlCol="0">
            <a:spAutoFit/>
          </a:bodyPr>
          <a:lstStyle/>
          <a:p>
            <a:r>
              <a:rPr lang="en-US" sz="2000" dirty="0">
                <a:latin typeface="Centaur" panose="02030504050205020304" pitchFamily="18" charset="0"/>
              </a:rPr>
              <a:t>sensors</a:t>
            </a:r>
            <a:endParaRPr lang="en-IN" sz="2000" dirty="0">
              <a:latin typeface="Centaur" panose="02030504050205020304" pitchFamily="18" charset="0"/>
            </a:endParaRPr>
          </a:p>
        </p:txBody>
      </p:sp>
      <p:sp>
        <p:nvSpPr>
          <p:cNvPr id="28" name="TextBox 27">
            <a:extLst>
              <a:ext uri="{FF2B5EF4-FFF2-40B4-BE49-F238E27FC236}">
                <a16:creationId xmlns:a16="http://schemas.microsoft.com/office/drawing/2014/main" id="{CC59B459-222A-63A5-6C16-700D7140FA98}"/>
              </a:ext>
            </a:extLst>
          </p:cNvPr>
          <p:cNvSpPr txBox="1"/>
          <p:nvPr/>
        </p:nvSpPr>
        <p:spPr>
          <a:xfrm>
            <a:off x="3766373" y="2012366"/>
            <a:ext cx="1095270" cy="707886"/>
          </a:xfrm>
          <a:prstGeom prst="rect">
            <a:avLst/>
          </a:prstGeom>
          <a:noFill/>
        </p:spPr>
        <p:txBody>
          <a:bodyPr wrap="square" rtlCol="0">
            <a:spAutoFit/>
          </a:bodyPr>
          <a:lstStyle/>
          <a:p>
            <a:r>
              <a:rPr lang="en-US" sz="2000" dirty="0">
                <a:latin typeface="Centaur" panose="02030504050205020304" pitchFamily="18" charset="0"/>
              </a:rPr>
              <a:t>Satellite data </a:t>
            </a:r>
            <a:endParaRPr lang="en-IN" sz="2000" dirty="0">
              <a:latin typeface="Centaur" panose="02030504050205020304" pitchFamily="18" charset="0"/>
            </a:endParaRPr>
          </a:p>
        </p:txBody>
      </p:sp>
      <p:sp>
        <p:nvSpPr>
          <p:cNvPr id="29" name="TextBox 28">
            <a:extLst>
              <a:ext uri="{FF2B5EF4-FFF2-40B4-BE49-F238E27FC236}">
                <a16:creationId xmlns:a16="http://schemas.microsoft.com/office/drawing/2014/main" id="{416EA2CC-6A0A-6139-8C91-242A575684CF}"/>
              </a:ext>
            </a:extLst>
          </p:cNvPr>
          <p:cNvSpPr txBox="1"/>
          <p:nvPr/>
        </p:nvSpPr>
        <p:spPr>
          <a:xfrm>
            <a:off x="3714374" y="3679138"/>
            <a:ext cx="1199269" cy="707886"/>
          </a:xfrm>
          <a:prstGeom prst="rect">
            <a:avLst/>
          </a:prstGeom>
          <a:noFill/>
        </p:spPr>
        <p:txBody>
          <a:bodyPr wrap="square" rtlCol="0">
            <a:spAutoFit/>
          </a:bodyPr>
          <a:lstStyle/>
          <a:p>
            <a:r>
              <a:rPr lang="en-US" sz="2000" dirty="0">
                <a:latin typeface="Centaur" panose="02030504050205020304" pitchFamily="18" charset="0"/>
              </a:rPr>
              <a:t>Data processing </a:t>
            </a:r>
            <a:endParaRPr lang="en-IN" sz="2000" dirty="0">
              <a:latin typeface="Centaur" panose="02030504050205020304" pitchFamily="18" charset="0"/>
            </a:endParaRPr>
          </a:p>
        </p:txBody>
      </p:sp>
      <p:sp>
        <p:nvSpPr>
          <p:cNvPr id="30" name="TextBox 29">
            <a:extLst>
              <a:ext uri="{FF2B5EF4-FFF2-40B4-BE49-F238E27FC236}">
                <a16:creationId xmlns:a16="http://schemas.microsoft.com/office/drawing/2014/main" id="{60C73B23-3572-079C-4DBA-731ACFD677A3}"/>
              </a:ext>
            </a:extLst>
          </p:cNvPr>
          <p:cNvSpPr txBox="1"/>
          <p:nvPr/>
        </p:nvSpPr>
        <p:spPr>
          <a:xfrm>
            <a:off x="2301073" y="4673700"/>
            <a:ext cx="964642" cy="400110"/>
          </a:xfrm>
          <a:prstGeom prst="rect">
            <a:avLst/>
          </a:prstGeom>
          <a:noFill/>
        </p:spPr>
        <p:txBody>
          <a:bodyPr wrap="square" rtlCol="0">
            <a:spAutoFit/>
          </a:bodyPr>
          <a:lstStyle/>
          <a:p>
            <a:r>
              <a:rPr lang="en-US" sz="2000" dirty="0">
                <a:latin typeface="Centaur" panose="02030504050205020304" pitchFamily="18" charset="0"/>
              </a:rPr>
              <a:t>Cloud </a:t>
            </a:r>
            <a:endParaRPr lang="en-IN" sz="2000" dirty="0">
              <a:latin typeface="Centaur" panose="02030504050205020304" pitchFamily="18" charset="0"/>
            </a:endParaRPr>
          </a:p>
        </p:txBody>
      </p:sp>
      <p:sp>
        <p:nvSpPr>
          <p:cNvPr id="31" name="TextBox 30">
            <a:extLst>
              <a:ext uri="{FF2B5EF4-FFF2-40B4-BE49-F238E27FC236}">
                <a16:creationId xmlns:a16="http://schemas.microsoft.com/office/drawing/2014/main" id="{98013AFB-CA2C-827D-05FD-84613753AFCE}"/>
              </a:ext>
            </a:extLst>
          </p:cNvPr>
          <p:cNvSpPr txBox="1"/>
          <p:nvPr/>
        </p:nvSpPr>
        <p:spPr>
          <a:xfrm>
            <a:off x="753625" y="3839639"/>
            <a:ext cx="1030099" cy="707886"/>
          </a:xfrm>
          <a:prstGeom prst="rect">
            <a:avLst/>
          </a:prstGeom>
          <a:noFill/>
        </p:spPr>
        <p:txBody>
          <a:bodyPr wrap="square" rtlCol="0">
            <a:spAutoFit/>
          </a:bodyPr>
          <a:lstStyle/>
          <a:p>
            <a:r>
              <a:rPr lang="en-US" sz="2000" dirty="0">
                <a:latin typeface="Centaur" panose="02030504050205020304" pitchFamily="18" charset="0"/>
              </a:rPr>
              <a:t>Warning system </a:t>
            </a:r>
            <a:endParaRPr lang="en-IN" sz="2000" dirty="0">
              <a:latin typeface="Centaur" panose="02030504050205020304" pitchFamily="18" charset="0"/>
            </a:endParaRPr>
          </a:p>
        </p:txBody>
      </p:sp>
    </p:spTree>
    <p:extLst>
      <p:ext uri="{BB962C8B-B14F-4D97-AF65-F5344CB8AC3E}">
        <p14:creationId xmlns:p14="http://schemas.microsoft.com/office/powerpoint/2010/main" val="2714509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3000">
              <a:srgbClr val="002060"/>
            </a:gs>
            <a:gs pos="89000">
              <a:schemeClr val="accent6">
                <a:lumMod val="75000"/>
              </a:schemeClr>
            </a:gs>
            <a:gs pos="83000">
              <a:schemeClr val="accent6">
                <a:lumMod val="50000"/>
              </a:schemeClr>
            </a:gs>
            <a:gs pos="100000">
              <a:schemeClr val="accent6">
                <a:lumMod val="50000"/>
              </a:schemeClr>
            </a:gs>
          </a:gsLst>
          <a:lin ang="5400000" scaled="1"/>
          <a:tileRect/>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064955D-200C-78CA-6A62-B694BBB5EE68}"/>
              </a:ext>
            </a:extLst>
          </p:cNvPr>
          <p:cNvSpPr/>
          <p:nvPr/>
        </p:nvSpPr>
        <p:spPr>
          <a:xfrm>
            <a:off x="4228090" y="2260037"/>
            <a:ext cx="2605761" cy="2481622"/>
          </a:xfrm>
          <a:prstGeom prst="rect">
            <a:avLst/>
          </a:prstGeom>
          <a:gradFill>
            <a:gsLst>
              <a:gs pos="3000">
                <a:srgbClr val="0070C0"/>
              </a:gs>
              <a:gs pos="89000">
                <a:schemeClr val="bg1"/>
              </a:gs>
              <a:gs pos="65000">
                <a:srgbClr val="002060"/>
              </a:gs>
              <a:gs pos="97000">
                <a:schemeClr val="bg1"/>
              </a:gs>
            </a:gsLst>
            <a:lin ang="5400000" scaled="1"/>
          </a:gra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dirty="0"/>
          </a:p>
        </p:txBody>
      </p:sp>
      <p:sp>
        <p:nvSpPr>
          <p:cNvPr id="23" name="Rectangle 22">
            <a:extLst>
              <a:ext uri="{FF2B5EF4-FFF2-40B4-BE49-F238E27FC236}">
                <a16:creationId xmlns:a16="http://schemas.microsoft.com/office/drawing/2014/main" id="{7E65D858-074E-488E-22B9-FA873AB8CD87}"/>
              </a:ext>
            </a:extLst>
          </p:cNvPr>
          <p:cNvSpPr/>
          <p:nvPr/>
        </p:nvSpPr>
        <p:spPr>
          <a:xfrm>
            <a:off x="6903773" y="2244312"/>
            <a:ext cx="2584527" cy="2481623"/>
          </a:xfrm>
          <a:prstGeom prst="rect">
            <a:avLst/>
          </a:prstGeom>
          <a:gradFill>
            <a:gsLst>
              <a:gs pos="3000">
                <a:srgbClr val="0070C0"/>
              </a:gs>
              <a:gs pos="89000">
                <a:schemeClr val="bg1">
                  <a:lumMod val="95000"/>
                  <a:lumOff val="5000"/>
                </a:schemeClr>
              </a:gs>
              <a:gs pos="65000">
                <a:srgbClr val="002060"/>
              </a:gs>
              <a:gs pos="98000">
                <a:schemeClr val="bg1">
                  <a:lumMod val="95000"/>
                  <a:lumOff val="5000"/>
                </a:schemeClr>
              </a:gs>
            </a:gsLst>
            <a:lin ang="5400000" scaled="1"/>
          </a:gra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dirty="0"/>
          </a:p>
        </p:txBody>
      </p:sp>
      <p:sp>
        <p:nvSpPr>
          <p:cNvPr id="24" name="Rectangle 23">
            <a:extLst>
              <a:ext uri="{FF2B5EF4-FFF2-40B4-BE49-F238E27FC236}">
                <a16:creationId xmlns:a16="http://schemas.microsoft.com/office/drawing/2014/main" id="{17B18DD7-4E0E-D860-7752-FD29DB42A614}"/>
              </a:ext>
            </a:extLst>
          </p:cNvPr>
          <p:cNvSpPr/>
          <p:nvPr/>
        </p:nvSpPr>
        <p:spPr>
          <a:xfrm>
            <a:off x="9558222" y="2252174"/>
            <a:ext cx="2534746" cy="2434374"/>
          </a:xfrm>
          <a:prstGeom prst="rect">
            <a:avLst/>
          </a:prstGeom>
          <a:gradFill>
            <a:gsLst>
              <a:gs pos="3000">
                <a:srgbClr val="0070C0"/>
              </a:gs>
              <a:gs pos="89000">
                <a:schemeClr val="tx2">
                  <a:lumMod val="10000"/>
                </a:schemeClr>
              </a:gs>
              <a:gs pos="65000">
                <a:srgbClr val="002060"/>
              </a:gs>
              <a:gs pos="98000">
                <a:schemeClr val="tx2">
                  <a:lumMod val="10000"/>
                </a:schemeClr>
              </a:gs>
            </a:gsLst>
            <a:lin ang="5400000" scaled="1"/>
          </a:gra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dirty="0"/>
          </a:p>
        </p:txBody>
      </p:sp>
      <p:pic>
        <p:nvPicPr>
          <p:cNvPr id="25" name="Picture 24">
            <a:extLst>
              <a:ext uri="{FF2B5EF4-FFF2-40B4-BE49-F238E27FC236}">
                <a16:creationId xmlns:a16="http://schemas.microsoft.com/office/drawing/2014/main" id="{E79B533D-CEA4-652B-A8F9-DA25F7BA911C}"/>
              </a:ext>
            </a:extLst>
          </p:cNvPr>
          <p:cNvPicPr>
            <a:picLocks noChangeAspect="1"/>
          </p:cNvPicPr>
          <p:nvPr/>
        </p:nvPicPr>
        <p:blipFill>
          <a:blip r:embed="rId2"/>
          <a:stretch>
            <a:fillRect/>
          </a:stretch>
        </p:blipFill>
        <p:spPr>
          <a:xfrm>
            <a:off x="10573067" y="2243785"/>
            <a:ext cx="1559509" cy="1321052"/>
          </a:xfrm>
          <a:prstGeom prst="rect">
            <a:avLst/>
          </a:prstGeom>
          <a:ln>
            <a:noFill/>
          </a:ln>
          <a:effectLst>
            <a:softEdge rad="112500"/>
          </a:effectLst>
        </p:spPr>
      </p:pic>
      <p:pic>
        <p:nvPicPr>
          <p:cNvPr id="26" name="Picture 25">
            <a:extLst>
              <a:ext uri="{FF2B5EF4-FFF2-40B4-BE49-F238E27FC236}">
                <a16:creationId xmlns:a16="http://schemas.microsoft.com/office/drawing/2014/main" id="{C6249B65-EECD-8BD4-150F-9A5964D53DDB}"/>
              </a:ext>
            </a:extLst>
          </p:cNvPr>
          <p:cNvPicPr>
            <a:picLocks noChangeAspect="1"/>
          </p:cNvPicPr>
          <p:nvPr/>
        </p:nvPicPr>
        <p:blipFill>
          <a:blip r:embed="rId3"/>
          <a:stretch>
            <a:fillRect/>
          </a:stretch>
        </p:blipFill>
        <p:spPr>
          <a:xfrm>
            <a:off x="8445909" y="2307244"/>
            <a:ext cx="1021225" cy="1189823"/>
          </a:xfrm>
          <a:prstGeom prst="rect">
            <a:avLst/>
          </a:prstGeom>
          <a:ln>
            <a:noFill/>
          </a:ln>
          <a:effectLst>
            <a:softEdge rad="112500"/>
          </a:effectLst>
        </p:spPr>
      </p:pic>
      <p:pic>
        <p:nvPicPr>
          <p:cNvPr id="27" name="Picture 26">
            <a:extLst>
              <a:ext uri="{FF2B5EF4-FFF2-40B4-BE49-F238E27FC236}">
                <a16:creationId xmlns:a16="http://schemas.microsoft.com/office/drawing/2014/main" id="{C669C4FC-7903-1D37-AE83-5AA4F9725455}"/>
              </a:ext>
            </a:extLst>
          </p:cNvPr>
          <p:cNvPicPr>
            <a:picLocks noChangeAspect="1"/>
          </p:cNvPicPr>
          <p:nvPr/>
        </p:nvPicPr>
        <p:blipFill>
          <a:blip r:embed="rId4"/>
          <a:stretch>
            <a:fillRect/>
          </a:stretch>
        </p:blipFill>
        <p:spPr>
          <a:xfrm>
            <a:off x="5770306" y="2299871"/>
            <a:ext cx="1005216" cy="987022"/>
          </a:xfrm>
          <a:prstGeom prst="rect">
            <a:avLst/>
          </a:prstGeom>
          <a:ln>
            <a:noFill/>
          </a:ln>
          <a:effectLst>
            <a:softEdge rad="112500"/>
          </a:effectLst>
        </p:spPr>
      </p:pic>
      <p:sp>
        <p:nvSpPr>
          <p:cNvPr id="29" name="Rectangle 28">
            <a:extLst>
              <a:ext uri="{FF2B5EF4-FFF2-40B4-BE49-F238E27FC236}">
                <a16:creationId xmlns:a16="http://schemas.microsoft.com/office/drawing/2014/main" id="{955CF9BC-7CF8-A300-BAC1-39E0D1915636}"/>
              </a:ext>
            </a:extLst>
          </p:cNvPr>
          <p:cNvSpPr/>
          <p:nvPr/>
        </p:nvSpPr>
        <p:spPr>
          <a:xfrm>
            <a:off x="5604572" y="183594"/>
            <a:ext cx="3015248" cy="1916850"/>
          </a:xfrm>
          <a:prstGeom prst="rect">
            <a:avLst/>
          </a:prstGeom>
          <a:gradFill>
            <a:gsLst>
              <a:gs pos="3000">
                <a:srgbClr val="0070C0"/>
              </a:gs>
              <a:gs pos="89000">
                <a:schemeClr val="bg1"/>
              </a:gs>
              <a:gs pos="65000">
                <a:srgbClr val="002060"/>
              </a:gs>
              <a:gs pos="98000">
                <a:schemeClr val="bg1"/>
              </a:gs>
            </a:gsLst>
            <a:lin ang="5400000" scaled="1"/>
          </a:gra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dirty="0"/>
          </a:p>
        </p:txBody>
      </p:sp>
      <p:sp>
        <p:nvSpPr>
          <p:cNvPr id="30" name="Rectangle 29">
            <a:extLst>
              <a:ext uri="{FF2B5EF4-FFF2-40B4-BE49-F238E27FC236}">
                <a16:creationId xmlns:a16="http://schemas.microsoft.com/office/drawing/2014/main" id="{80E7D040-9AD6-1C3A-B2FA-EC0B0374031C}"/>
              </a:ext>
            </a:extLst>
          </p:cNvPr>
          <p:cNvSpPr/>
          <p:nvPr/>
        </p:nvSpPr>
        <p:spPr>
          <a:xfrm>
            <a:off x="8704572" y="196776"/>
            <a:ext cx="3293097" cy="1916850"/>
          </a:xfrm>
          <a:prstGeom prst="rect">
            <a:avLst/>
          </a:prstGeom>
          <a:gradFill>
            <a:gsLst>
              <a:gs pos="3000">
                <a:srgbClr val="0070C0"/>
              </a:gs>
              <a:gs pos="89000">
                <a:schemeClr val="bg1"/>
              </a:gs>
              <a:gs pos="65000">
                <a:srgbClr val="002060"/>
              </a:gs>
              <a:gs pos="98000">
                <a:schemeClr val="bg1"/>
              </a:gs>
            </a:gsLst>
            <a:lin ang="5400000" scaled="1"/>
          </a:gra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dirty="0"/>
          </a:p>
        </p:txBody>
      </p:sp>
      <p:pic>
        <p:nvPicPr>
          <p:cNvPr id="31" name="Picture 30">
            <a:extLst>
              <a:ext uri="{FF2B5EF4-FFF2-40B4-BE49-F238E27FC236}">
                <a16:creationId xmlns:a16="http://schemas.microsoft.com/office/drawing/2014/main" id="{B7287D93-C6BC-F45C-B078-68675497CD76}"/>
              </a:ext>
            </a:extLst>
          </p:cNvPr>
          <p:cNvPicPr>
            <a:picLocks noChangeAspect="1"/>
          </p:cNvPicPr>
          <p:nvPr/>
        </p:nvPicPr>
        <p:blipFill>
          <a:blip r:embed="rId5"/>
          <a:stretch>
            <a:fillRect/>
          </a:stretch>
        </p:blipFill>
        <p:spPr>
          <a:xfrm>
            <a:off x="7180440" y="217215"/>
            <a:ext cx="1524132" cy="1044030"/>
          </a:xfrm>
          <a:prstGeom prst="rect">
            <a:avLst/>
          </a:prstGeom>
          <a:ln>
            <a:noFill/>
          </a:ln>
          <a:effectLst>
            <a:softEdge rad="112500"/>
          </a:effectLst>
        </p:spPr>
      </p:pic>
      <p:pic>
        <p:nvPicPr>
          <p:cNvPr id="32" name="Picture 31">
            <a:extLst>
              <a:ext uri="{FF2B5EF4-FFF2-40B4-BE49-F238E27FC236}">
                <a16:creationId xmlns:a16="http://schemas.microsoft.com/office/drawing/2014/main" id="{E3BDE439-1B7F-D268-3228-1D0C5F6EBB0A}"/>
              </a:ext>
            </a:extLst>
          </p:cNvPr>
          <p:cNvPicPr>
            <a:picLocks noChangeAspect="1"/>
          </p:cNvPicPr>
          <p:nvPr/>
        </p:nvPicPr>
        <p:blipFill>
          <a:blip r:embed="rId6"/>
          <a:stretch>
            <a:fillRect/>
          </a:stretch>
        </p:blipFill>
        <p:spPr>
          <a:xfrm>
            <a:off x="11005605" y="246740"/>
            <a:ext cx="1087363" cy="1158086"/>
          </a:xfrm>
          <a:prstGeom prst="rect">
            <a:avLst/>
          </a:prstGeom>
          <a:ln>
            <a:noFill/>
          </a:ln>
          <a:effectLst>
            <a:softEdge rad="112500"/>
          </a:effectLst>
        </p:spPr>
      </p:pic>
      <p:sp>
        <p:nvSpPr>
          <p:cNvPr id="33" name="Rectangle 32">
            <a:extLst>
              <a:ext uri="{FF2B5EF4-FFF2-40B4-BE49-F238E27FC236}">
                <a16:creationId xmlns:a16="http://schemas.microsoft.com/office/drawing/2014/main" id="{FFBE6FF6-8090-45CE-4C93-A1FDA771FE18}"/>
              </a:ext>
            </a:extLst>
          </p:cNvPr>
          <p:cNvSpPr/>
          <p:nvPr/>
        </p:nvSpPr>
        <p:spPr>
          <a:xfrm>
            <a:off x="9207721" y="4806657"/>
            <a:ext cx="2885247" cy="1916850"/>
          </a:xfrm>
          <a:prstGeom prst="rect">
            <a:avLst/>
          </a:prstGeom>
          <a:gradFill>
            <a:gsLst>
              <a:gs pos="3000">
                <a:srgbClr val="0070C0"/>
              </a:gs>
              <a:gs pos="89000">
                <a:schemeClr val="bg1"/>
              </a:gs>
              <a:gs pos="65000">
                <a:srgbClr val="002060"/>
              </a:gs>
              <a:gs pos="98000">
                <a:schemeClr val="bg1"/>
              </a:gs>
            </a:gsLst>
            <a:lin ang="5400000" scaled="1"/>
          </a:gra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dirty="0"/>
          </a:p>
        </p:txBody>
      </p:sp>
      <p:sp>
        <p:nvSpPr>
          <p:cNvPr id="34" name="Rectangle 33">
            <a:extLst>
              <a:ext uri="{FF2B5EF4-FFF2-40B4-BE49-F238E27FC236}">
                <a16:creationId xmlns:a16="http://schemas.microsoft.com/office/drawing/2014/main" id="{73B2638A-B50C-2DB6-00E7-25914E7A732F}"/>
              </a:ext>
            </a:extLst>
          </p:cNvPr>
          <p:cNvSpPr/>
          <p:nvPr/>
        </p:nvSpPr>
        <p:spPr>
          <a:xfrm>
            <a:off x="6264564" y="4856094"/>
            <a:ext cx="2885247" cy="1916850"/>
          </a:xfrm>
          <a:prstGeom prst="rect">
            <a:avLst/>
          </a:prstGeom>
          <a:gradFill>
            <a:gsLst>
              <a:gs pos="3000">
                <a:srgbClr val="0070C0"/>
              </a:gs>
              <a:gs pos="89000">
                <a:schemeClr val="bg1"/>
              </a:gs>
              <a:gs pos="65000">
                <a:srgbClr val="002060"/>
              </a:gs>
              <a:gs pos="98000">
                <a:schemeClr val="bg1"/>
              </a:gs>
            </a:gsLst>
            <a:lin ang="5400000" scaled="1"/>
          </a:gra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dirty="0"/>
          </a:p>
        </p:txBody>
      </p:sp>
      <p:sp>
        <p:nvSpPr>
          <p:cNvPr id="35" name="Rectangle 34">
            <a:extLst>
              <a:ext uri="{FF2B5EF4-FFF2-40B4-BE49-F238E27FC236}">
                <a16:creationId xmlns:a16="http://schemas.microsoft.com/office/drawing/2014/main" id="{BF67037B-493A-C363-EF8F-BB72D37C4062}"/>
              </a:ext>
            </a:extLst>
          </p:cNvPr>
          <p:cNvSpPr/>
          <p:nvPr/>
        </p:nvSpPr>
        <p:spPr>
          <a:xfrm>
            <a:off x="3279398" y="4814437"/>
            <a:ext cx="2885247" cy="1916850"/>
          </a:xfrm>
          <a:prstGeom prst="rect">
            <a:avLst/>
          </a:prstGeom>
          <a:gradFill>
            <a:gsLst>
              <a:gs pos="3000">
                <a:srgbClr val="0070C0"/>
              </a:gs>
              <a:gs pos="89000">
                <a:schemeClr val="bg1"/>
              </a:gs>
              <a:gs pos="65000">
                <a:srgbClr val="002060"/>
              </a:gs>
              <a:gs pos="98000">
                <a:schemeClr val="bg1"/>
              </a:gs>
            </a:gsLst>
            <a:lin ang="5400000" scaled="1"/>
          </a:gra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dirty="0"/>
          </a:p>
        </p:txBody>
      </p:sp>
      <p:sp>
        <p:nvSpPr>
          <p:cNvPr id="36" name="Rectangle 35">
            <a:extLst>
              <a:ext uri="{FF2B5EF4-FFF2-40B4-BE49-F238E27FC236}">
                <a16:creationId xmlns:a16="http://schemas.microsoft.com/office/drawing/2014/main" id="{7ACE11C3-6B51-2D22-77E4-A5504DC84F1C}"/>
              </a:ext>
            </a:extLst>
          </p:cNvPr>
          <p:cNvSpPr/>
          <p:nvPr/>
        </p:nvSpPr>
        <p:spPr>
          <a:xfrm>
            <a:off x="2718939" y="175961"/>
            <a:ext cx="2836074" cy="1916850"/>
          </a:xfrm>
          <a:prstGeom prst="rect">
            <a:avLst/>
          </a:prstGeom>
          <a:gradFill>
            <a:gsLst>
              <a:gs pos="7000">
                <a:srgbClr val="0070C0"/>
              </a:gs>
              <a:gs pos="89000">
                <a:schemeClr val="bg1"/>
              </a:gs>
              <a:gs pos="49000">
                <a:srgbClr val="002060"/>
              </a:gs>
              <a:gs pos="98000">
                <a:schemeClr val="bg1"/>
              </a:gs>
            </a:gsLst>
            <a:lin ang="5400000" scaled="1"/>
          </a:gra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dirty="0"/>
          </a:p>
        </p:txBody>
      </p:sp>
      <p:sp>
        <p:nvSpPr>
          <p:cNvPr id="37" name="Rectangle 36">
            <a:extLst>
              <a:ext uri="{FF2B5EF4-FFF2-40B4-BE49-F238E27FC236}">
                <a16:creationId xmlns:a16="http://schemas.microsoft.com/office/drawing/2014/main" id="{0CB3D1DE-5359-A833-6E0F-BE9BE6CFD00E}"/>
              </a:ext>
            </a:extLst>
          </p:cNvPr>
          <p:cNvSpPr/>
          <p:nvPr/>
        </p:nvSpPr>
        <p:spPr>
          <a:xfrm>
            <a:off x="2172928" y="2244312"/>
            <a:ext cx="1985239" cy="2450099"/>
          </a:xfrm>
          <a:prstGeom prst="rect">
            <a:avLst/>
          </a:prstGeom>
          <a:gradFill>
            <a:gsLst>
              <a:gs pos="3000">
                <a:srgbClr val="0070C0"/>
              </a:gs>
              <a:gs pos="89000">
                <a:schemeClr val="bg1">
                  <a:lumMod val="95000"/>
                  <a:lumOff val="5000"/>
                </a:schemeClr>
              </a:gs>
              <a:gs pos="65000">
                <a:srgbClr val="002060"/>
              </a:gs>
              <a:gs pos="98000">
                <a:schemeClr val="bg1">
                  <a:lumMod val="95000"/>
                  <a:lumOff val="5000"/>
                </a:schemeClr>
              </a:gs>
            </a:gsLst>
            <a:lin ang="5400000" scaled="1"/>
          </a:gra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dirty="0"/>
          </a:p>
        </p:txBody>
      </p:sp>
      <p:pic>
        <p:nvPicPr>
          <p:cNvPr id="38" name="Picture 37">
            <a:extLst>
              <a:ext uri="{FF2B5EF4-FFF2-40B4-BE49-F238E27FC236}">
                <a16:creationId xmlns:a16="http://schemas.microsoft.com/office/drawing/2014/main" id="{E0EC0989-E429-2BCC-4680-4C4DDC3EDB4E}"/>
              </a:ext>
            </a:extLst>
          </p:cNvPr>
          <p:cNvPicPr>
            <a:picLocks noChangeAspect="1"/>
          </p:cNvPicPr>
          <p:nvPr/>
        </p:nvPicPr>
        <p:blipFill>
          <a:blip r:embed="rId7"/>
          <a:stretch>
            <a:fillRect/>
          </a:stretch>
        </p:blipFill>
        <p:spPr>
          <a:xfrm>
            <a:off x="3143323" y="2295129"/>
            <a:ext cx="1044129" cy="894143"/>
          </a:xfrm>
          <a:prstGeom prst="rect">
            <a:avLst/>
          </a:prstGeom>
          <a:ln>
            <a:noFill/>
          </a:ln>
          <a:effectLst>
            <a:softEdge rad="112500"/>
          </a:effectLst>
        </p:spPr>
      </p:pic>
      <p:pic>
        <p:nvPicPr>
          <p:cNvPr id="40" name="Picture 39">
            <a:extLst>
              <a:ext uri="{FF2B5EF4-FFF2-40B4-BE49-F238E27FC236}">
                <a16:creationId xmlns:a16="http://schemas.microsoft.com/office/drawing/2014/main" id="{6B0B2736-261A-E0BE-7F30-C625FDCB5614}"/>
              </a:ext>
            </a:extLst>
          </p:cNvPr>
          <p:cNvPicPr>
            <a:picLocks noChangeAspect="1"/>
          </p:cNvPicPr>
          <p:nvPr/>
        </p:nvPicPr>
        <p:blipFill>
          <a:blip r:embed="rId8"/>
          <a:stretch>
            <a:fillRect/>
          </a:stretch>
        </p:blipFill>
        <p:spPr>
          <a:xfrm>
            <a:off x="4452702" y="4814437"/>
            <a:ext cx="1596330" cy="794030"/>
          </a:xfrm>
          <a:prstGeom prst="rect">
            <a:avLst/>
          </a:prstGeom>
          <a:ln>
            <a:noFill/>
          </a:ln>
          <a:effectLst>
            <a:softEdge rad="112500"/>
          </a:effectLst>
        </p:spPr>
      </p:pic>
      <p:pic>
        <p:nvPicPr>
          <p:cNvPr id="42" name="Picture 41">
            <a:extLst>
              <a:ext uri="{FF2B5EF4-FFF2-40B4-BE49-F238E27FC236}">
                <a16:creationId xmlns:a16="http://schemas.microsoft.com/office/drawing/2014/main" id="{556B2AFB-C049-554F-AE90-658885458AD8}"/>
              </a:ext>
            </a:extLst>
          </p:cNvPr>
          <p:cNvPicPr>
            <a:picLocks noChangeAspect="1"/>
          </p:cNvPicPr>
          <p:nvPr/>
        </p:nvPicPr>
        <p:blipFill>
          <a:blip r:embed="rId9"/>
          <a:stretch>
            <a:fillRect/>
          </a:stretch>
        </p:blipFill>
        <p:spPr>
          <a:xfrm>
            <a:off x="8123395" y="4839084"/>
            <a:ext cx="885909" cy="869918"/>
          </a:xfrm>
          <a:prstGeom prst="rect">
            <a:avLst/>
          </a:prstGeom>
          <a:ln>
            <a:noFill/>
          </a:ln>
          <a:effectLst>
            <a:softEdge rad="112500"/>
          </a:effectLst>
        </p:spPr>
      </p:pic>
      <p:pic>
        <p:nvPicPr>
          <p:cNvPr id="44" name="Picture 43">
            <a:extLst>
              <a:ext uri="{FF2B5EF4-FFF2-40B4-BE49-F238E27FC236}">
                <a16:creationId xmlns:a16="http://schemas.microsoft.com/office/drawing/2014/main" id="{332A98EC-5C9C-D347-0D8A-B58363800AEA}"/>
              </a:ext>
            </a:extLst>
          </p:cNvPr>
          <p:cNvPicPr>
            <a:picLocks noChangeAspect="1"/>
          </p:cNvPicPr>
          <p:nvPr/>
        </p:nvPicPr>
        <p:blipFill>
          <a:blip r:embed="rId10"/>
          <a:stretch>
            <a:fillRect/>
          </a:stretch>
        </p:blipFill>
        <p:spPr>
          <a:xfrm>
            <a:off x="10971899" y="4806657"/>
            <a:ext cx="1154773" cy="1129850"/>
          </a:xfrm>
          <a:prstGeom prst="rect">
            <a:avLst/>
          </a:prstGeom>
          <a:ln>
            <a:noFill/>
          </a:ln>
          <a:effectLst>
            <a:softEdge rad="112500"/>
          </a:effectLst>
        </p:spPr>
      </p:pic>
      <p:pic>
        <p:nvPicPr>
          <p:cNvPr id="46" name="Picture 45">
            <a:extLst>
              <a:ext uri="{FF2B5EF4-FFF2-40B4-BE49-F238E27FC236}">
                <a16:creationId xmlns:a16="http://schemas.microsoft.com/office/drawing/2014/main" id="{8F13DC1F-E5CC-3BEB-6652-CC44EB9C6E25}"/>
              </a:ext>
            </a:extLst>
          </p:cNvPr>
          <p:cNvPicPr>
            <a:picLocks noChangeAspect="1"/>
          </p:cNvPicPr>
          <p:nvPr/>
        </p:nvPicPr>
        <p:blipFill>
          <a:blip r:embed="rId11"/>
          <a:stretch>
            <a:fillRect/>
          </a:stretch>
        </p:blipFill>
        <p:spPr>
          <a:xfrm>
            <a:off x="4316360" y="200594"/>
            <a:ext cx="1227457" cy="933792"/>
          </a:xfrm>
          <a:prstGeom prst="rect">
            <a:avLst/>
          </a:prstGeom>
          <a:ln>
            <a:noFill/>
          </a:ln>
          <a:effectLst>
            <a:softEdge rad="112500"/>
          </a:effectLst>
        </p:spPr>
      </p:pic>
      <p:sp>
        <p:nvSpPr>
          <p:cNvPr id="48" name="TextBox 47">
            <a:extLst>
              <a:ext uri="{FF2B5EF4-FFF2-40B4-BE49-F238E27FC236}">
                <a16:creationId xmlns:a16="http://schemas.microsoft.com/office/drawing/2014/main" id="{86D4FC73-0AD4-8505-5CBC-925D787C4D67}"/>
              </a:ext>
            </a:extLst>
          </p:cNvPr>
          <p:cNvSpPr txBox="1"/>
          <p:nvPr/>
        </p:nvSpPr>
        <p:spPr>
          <a:xfrm>
            <a:off x="9910916" y="3592264"/>
            <a:ext cx="2047232" cy="960071"/>
          </a:xfrm>
          <a:prstGeom prst="rect">
            <a:avLst/>
          </a:prstGeom>
          <a:noFill/>
        </p:spPr>
        <p:txBody>
          <a:bodyPr wrap="square" rtlCol="0">
            <a:spAutoFit/>
          </a:bodyPr>
          <a:lstStyle/>
          <a:p>
            <a:r>
              <a:rPr lang="en-IN" sz="1800" b="0" i="0" u="none" strike="noStrike" dirty="0">
                <a:effectLst/>
                <a:latin typeface="Centaur" panose="02030504050205020304" pitchFamily="18" charset="0"/>
              </a:rPr>
              <a:t> monitoring changes in the surface area of the glacier lake</a:t>
            </a:r>
            <a:r>
              <a:rPr lang="en-US" sz="1800" b="0" i="0" dirty="0">
                <a:effectLst/>
                <a:latin typeface="Centaur" panose="02030504050205020304" pitchFamily="18" charset="0"/>
              </a:rPr>
              <a:t>​</a:t>
            </a:r>
            <a:endParaRPr lang="en-IN" dirty="0"/>
          </a:p>
        </p:txBody>
      </p:sp>
      <p:sp>
        <p:nvSpPr>
          <p:cNvPr id="49" name="TextBox 48">
            <a:extLst>
              <a:ext uri="{FF2B5EF4-FFF2-40B4-BE49-F238E27FC236}">
                <a16:creationId xmlns:a16="http://schemas.microsoft.com/office/drawing/2014/main" id="{9D2219CF-8D5A-DA3C-473F-F1020AAACF06}"/>
              </a:ext>
            </a:extLst>
          </p:cNvPr>
          <p:cNvSpPr txBox="1"/>
          <p:nvPr/>
        </p:nvSpPr>
        <p:spPr>
          <a:xfrm>
            <a:off x="5922043" y="1254915"/>
            <a:ext cx="2782529" cy="646331"/>
          </a:xfrm>
          <a:prstGeom prst="rect">
            <a:avLst/>
          </a:prstGeom>
          <a:noFill/>
        </p:spPr>
        <p:txBody>
          <a:bodyPr wrap="square" rtlCol="0">
            <a:spAutoFit/>
          </a:bodyPr>
          <a:lstStyle/>
          <a:p>
            <a:r>
              <a:rPr lang="en-IN" sz="1800" b="0" i="0" u="none" strike="noStrike" dirty="0">
                <a:effectLst/>
                <a:latin typeface="Centaur" panose="02030504050205020304" pitchFamily="18" charset="0"/>
              </a:rPr>
              <a:t>HOBO U23-004 – Glacial temperature</a:t>
            </a:r>
            <a:endParaRPr lang="en-IN" dirty="0"/>
          </a:p>
        </p:txBody>
      </p:sp>
      <p:sp>
        <p:nvSpPr>
          <p:cNvPr id="50" name="TextBox 49">
            <a:extLst>
              <a:ext uri="{FF2B5EF4-FFF2-40B4-BE49-F238E27FC236}">
                <a16:creationId xmlns:a16="http://schemas.microsoft.com/office/drawing/2014/main" id="{FD353C95-556A-CFFF-6889-3ED3C767E7B5}"/>
              </a:ext>
            </a:extLst>
          </p:cNvPr>
          <p:cNvSpPr txBox="1"/>
          <p:nvPr/>
        </p:nvSpPr>
        <p:spPr>
          <a:xfrm>
            <a:off x="8902689" y="884856"/>
            <a:ext cx="2885247" cy="1200329"/>
          </a:xfrm>
          <a:prstGeom prst="rect">
            <a:avLst/>
          </a:prstGeom>
          <a:noFill/>
        </p:spPr>
        <p:txBody>
          <a:bodyPr wrap="square" rtlCol="0">
            <a:spAutoFit/>
          </a:bodyPr>
          <a:lstStyle/>
          <a:p>
            <a:r>
              <a:rPr lang="en-IN" sz="1800" b="0" i="0" u="none" strike="noStrike" dirty="0">
                <a:effectLst/>
                <a:latin typeface="Centaur" panose="02030504050205020304" pitchFamily="18" charset="0"/>
              </a:rPr>
              <a:t>INCLINOMETERS </a:t>
            </a:r>
          </a:p>
          <a:p>
            <a:r>
              <a:rPr lang="en-IN" sz="1800" b="0" i="0" u="none" strike="noStrike" dirty="0">
                <a:effectLst/>
                <a:latin typeface="Centaur" panose="02030504050205020304" pitchFamily="18" charset="0"/>
              </a:rPr>
              <a:t> detect any tilting or deformation of the structures.</a:t>
            </a:r>
            <a:r>
              <a:rPr lang="en-US" sz="1800" b="0" i="0" dirty="0">
                <a:effectLst/>
                <a:latin typeface="Centaur" panose="02030504050205020304" pitchFamily="18" charset="0"/>
              </a:rPr>
              <a:t>​</a:t>
            </a:r>
          </a:p>
          <a:p>
            <a:endParaRPr lang="en-IN" dirty="0"/>
          </a:p>
        </p:txBody>
      </p:sp>
      <p:sp>
        <p:nvSpPr>
          <p:cNvPr id="52" name="TextBox 51">
            <a:extLst>
              <a:ext uri="{FF2B5EF4-FFF2-40B4-BE49-F238E27FC236}">
                <a16:creationId xmlns:a16="http://schemas.microsoft.com/office/drawing/2014/main" id="{6628C1C1-B8F3-DAFD-2A06-4CD9BBF11A74}"/>
              </a:ext>
            </a:extLst>
          </p:cNvPr>
          <p:cNvSpPr txBox="1"/>
          <p:nvPr/>
        </p:nvSpPr>
        <p:spPr>
          <a:xfrm>
            <a:off x="9388010" y="5660626"/>
            <a:ext cx="2399926" cy="1200329"/>
          </a:xfrm>
          <a:prstGeom prst="rect">
            <a:avLst/>
          </a:prstGeom>
          <a:noFill/>
        </p:spPr>
        <p:txBody>
          <a:bodyPr wrap="square" rtlCol="0">
            <a:spAutoFit/>
          </a:bodyPr>
          <a:lstStyle/>
          <a:p>
            <a:r>
              <a:rPr lang="en-IN" sz="1800" b="0" i="0" u="none" strike="noStrike" dirty="0">
                <a:effectLst/>
                <a:latin typeface="Centaur" panose="02030504050205020304" pitchFamily="18" charset="0"/>
              </a:rPr>
              <a:t>RAIN GAUGE – Measures precipitation levels </a:t>
            </a:r>
            <a:r>
              <a:rPr lang="en-US" sz="1800" b="0" i="0" dirty="0">
                <a:effectLst/>
                <a:latin typeface="Centaur" panose="02030504050205020304" pitchFamily="18" charset="0"/>
              </a:rPr>
              <a:t>​</a:t>
            </a:r>
          </a:p>
          <a:p>
            <a:endParaRPr lang="en-IN" dirty="0"/>
          </a:p>
        </p:txBody>
      </p:sp>
      <p:sp>
        <p:nvSpPr>
          <p:cNvPr id="53" name="TextBox 52">
            <a:extLst>
              <a:ext uri="{FF2B5EF4-FFF2-40B4-BE49-F238E27FC236}">
                <a16:creationId xmlns:a16="http://schemas.microsoft.com/office/drawing/2014/main" id="{A3135C30-FFD5-F8AF-AAE2-2C07A369FC99}"/>
              </a:ext>
            </a:extLst>
          </p:cNvPr>
          <p:cNvSpPr txBox="1"/>
          <p:nvPr/>
        </p:nvSpPr>
        <p:spPr>
          <a:xfrm>
            <a:off x="6345204" y="5383627"/>
            <a:ext cx="2773217" cy="1754326"/>
          </a:xfrm>
          <a:prstGeom prst="rect">
            <a:avLst/>
          </a:prstGeom>
          <a:noFill/>
        </p:spPr>
        <p:txBody>
          <a:bodyPr wrap="square" rtlCol="0">
            <a:spAutoFit/>
          </a:bodyPr>
          <a:lstStyle/>
          <a:p>
            <a:r>
              <a:rPr lang="en-IN" sz="1800" b="0" i="0" u="none" strike="noStrike" dirty="0">
                <a:effectLst/>
                <a:latin typeface="Centaur" panose="02030504050205020304" pitchFamily="18" charset="0"/>
              </a:rPr>
              <a:t>TRIMBLE R10 GNSS RECIEVER – GPS measurement to track shifts in land to indicate slope instability</a:t>
            </a:r>
            <a:r>
              <a:rPr lang="en-US" sz="1800" b="0" i="0" dirty="0">
                <a:effectLst/>
                <a:latin typeface="Centaur" panose="02030504050205020304" pitchFamily="18" charset="0"/>
              </a:rPr>
              <a:t>​</a:t>
            </a:r>
          </a:p>
          <a:p>
            <a:endParaRPr lang="en-IN" dirty="0"/>
          </a:p>
        </p:txBody>
      </p:sp>
      <p:sp>
        <p:nvSpPr>
          <p:cNvPr id="54" name="TextBox 53">
            <a:extLst>
              <a:ext uri="{FF2B5EF4-FFF2-40B4-BE49-F238E27FC236}">
                <a16:creationId xmlns:a16="http://schemas.microsoft.com/office/drawing/2014/main" id="{0F90D8D2-6759-8A38-185D-E606A7623698}"/>
              </a:ext>
            </a:extLst>
          </p:cNvPr>
          <p:cNvSpPr txBox="1"/>
          <p:nvPr/>
        </p:nvSpPr>
        <p:spPr>
          <a:xfrm>
            <a:off x="7039897" y="3872827"/>
            <a:ext cx="1969407" cy="746106"/>
          </a:xfrm>
          <a:prstGeom prst="rect">
            <a:avLst/>
          </a:prstGeom>
          <a:noFill/>
        </p:spPr>
        <p:txBody>
          <a:bodyPr wrap="square" rtlCol="0">
            <a:spAutoFit/>
          </a:bodyPr>
          <a:lstStyle/>
          <a:p>
            <a:endParaRPr lang="en-IN" dirty="0"/>
          </a:p>
        </p:txBody>
      </p:sp>
      <p:sp>
        <p:nvSpPr>
          <p:cNvPr id="55" name="TextBox 54">
            <a:extLst>
              <a:ext uri="{FF2B5EF4-FFF2-40B4-BE49-F238E27FC236}">
                <a16:creationId xmlns:a16="http://schemas.microsoft.com/office/drawing/2014/main" id="{24CE1C3F-CF8B-C8D8-522B-9DAC72A4C879}"/>
              </a:ext>
            </a:extLst>
          </p:cNvPr>
          <p:cNvSpPr txBox="1"/>
          <p:nvPr/>
        </p:nvSpPr>
        <p:spPr>
          <a:xfrm>
            <a:off x="7039897" y="3115000"/>
            <a:ext cx="1841156" cy="1477328"/>
          </a:xfrm>
          <a:prstGeom prst="rect">
            <a:avLst/>
          </a:prstGeom>
          <a:noFill/>
        </p:spPr>
        <p:txBody>
          <a:bodyPr wrap="square" rtlCol="0">
            <a:spAutoFit/>
          </a:bodyPr>
          <a:lstStyle/>
          <a:p>
            <a:r>
              <a:rPr lang="en-IN" sz="1800" b="0" i="0" u="none" strike="noStrike" dirty="0">
                <a:effectLst/>
                <a:latin typeface="Centaur" panose="02030504050205020304" pitchFamily="18" charset="0"/>
              </a:rPr>
              <a:t>PRESSURE TRANSDUCERS – pressure exerted by the water on the dam walls</a:t>
            </a:r>
            <a:endParaRPr lang="en-IN" dirty="0"/>
          </a:p>
        </p:txBody>
      </p:sp>
      <p:sp>
        <p:nvSpPr>
          <p:cNvPr id="56" name="TextBox 55">
            <a:extLst>
              <a:ext uri="{FF2B5EF4-FFF2-40B4-BE49-F238E27FC236}">
                <a16:creationId xmlns:a16="http://schemas.microsoft.com/office/drawing/2014/main" id="{F450807A-DAB9-467B-54ED-81658C5AAF74}"/>
              </a:ext>
            </a:extLst>
          </p:cNvPr>
          <p:cNvSpPr txBox="1"/>
          <p:nvPr/>
        </p:nvSpPr>
        <p:spPr>
          <a:xfrm>
            <a:off x="2218685" y="2798304"/>
            <a:ext cx="1868898" cy="2308324"/>
          </a:xfrm>
          <a:prstGeom prst="rect">
            <a:avLst/>
          </a:prstGeom>
          <a:noFill/>
        </p:spPr>
        <p:txBody>
          <a:bodyPr wrap="square" rtlCol="0">
            <a:spAutoFit/>
          </a:bodyPr>
          <a:lstStyle/>
          <a:p>
            <a:r>
              <a:rPr lang="en-IN" sz="1800" b="0" i="0" u="none" strike="noStrike" dirty="0">
                <a:effectLst/>
                <a:latin typeface="Centaur" panose="02030504050205020304" pitchFamily="18" charset="0"/>
              </a:rPr>
              <a:t>OTT HYDROMET RLS – Non contact water level measurement, sudden raises detected</a:t>
            </a:r>
            <a:r>
              <a:rPr lang="en-US" sz="1800" b="0" i="0" dirty="0">
                <a:effectLst/>
                <a:latin typeface="Centaur" panose="02030504050205020304" pitchFamily="18" charset="0"/>
              </a:rPr>
              <a:t>​</a:t>
            </a:r>
          </a:p>
          <a:p>
            <a:endParaRPr lang="en-IN" dirty="0"/>
          </a:p>
        </p:txBody>
      </p:sp>
      <p:sp>
        <p:nvSpPr>
          <p:cNvPr id="58" name="TextBox 57">
            <a:extLst>
              <a:ext uri="{FF2B5EF4-FFF2-40B4-BE49-F238E27FC236}">
                <a16:creationId xmlns:a16="http://schemas.microsoft.com/office/drawing/2014/main" id="{77DC2886-D704-E1AC-ADBB-FCD87A33C6D2}"/>
              </a:ext>
            </a:extLst>
          </p:cNvPr>
          <p:cNvSpPr txBox="1"/>
          <p:nvPr/>
        </p:nvSpPr>
        <p:spPr>
          <a:xfrm>
            <a:off x="4296188" y="2587608"/>
            <a:ext cx="1799811" cy="2031325"/>
          </a:xfrm>
          <a:prstGeom prst="rect">
            <a:avLst/>
          </a:prstGeom>
          <a:noFill/>
        </p:spPr>
        <p:txBody>
          <a:bodyPr wrap="square" rtlCol="0">
            <a:spAutoFit/>
          </a:bodyPr>
          <a:lstStyle/>
          <a:p>
            <a:r>
              <a:rPr lang="en-IN" sz="1800" b="0" i="0" u="none" strike="noStrike" dirty="0">
                <a:effectLst/>
                <a:latin typeface="Centaur" panose="02030504050205020304" pitchFamily="18" charset="0"/>
              </a:rPr>
              <a:t>ACOUSTIC EMISSION SENSORS- High frequency sounds produced by the fracturing is detected</a:t>
            </a:r>
            <a:endParaRPr lang="en-IN" dirty="0"/>
          </a:p>
        </p:txBody>
      </p:sp>
      <p:sp>
        <p:nvSpPr>
          <p:cNvPr id="59" name="TextBox 58">
            <a:extLst>
              <a:ext uri="{FF2B5EF4-FFF2-40B4-BE49-F238E27FC236}">
                <a16:creationId xmlns:a16="http://schemas.microsoft.com/office/drawing/2014/main" id="{90E0B0E5-1075-1DF4-7D89-F050A236708C}"/>
              </a:ext>
            </a:extLst>
          </p:cNvPr>
          <p:cNvSpPr txBox="1"/>
          <p:nvPr/>
        </p:nvSpPr>
        <p:spPr>
          <a:xfrm>
            <a:off x="2768498" y="716352"/>
            <a:ext cx="2502390" cy="1477328"/>
          </a:xfrm>
          <a:prstGeom prst="rect">
            <a:avLst/>
          </a:prstGeom>
          <a:noFill/>
        </p:spPr>
        <p:txBody>
          <a:bodyPr wrap="square" rtlCol="0">
            <a:spAutoFit/>
          </a:bodyPr>
          <a:lstStyle/>
          <a:p>
            <a:r>
              <a:rPr lang="en-IN" sz="1800" b="0" i="0" u="none" strike="noStrike" dirty="0">
                <a:effectLst/>
                <a:latin typeface="Centaur" panose="02030504050205020304" pitchFamily="18" charset="0"/>
              </a:rPr>
              <a:t>GROUND PENETRATING RADAR – Changes in ice thickness </a:t>
            </a:r>
            <a:r>
              <a:rPr lang="en-US" sz="1800" b="0" i="0" dirty="0">
                <a:effectLst/>
                <a:latin typeface="Centaur" panose="02030504050205020304" pitchFamily="18" charset="0"/>
              </a:rPr>
              <a:t>​</a:t>
            </a:r>
          </a:p>
          <a:p>
            <a:endParaRPr lang="en-IN" dirty="0"/>
          </a:p>
        </p:txBody>
      </p:sp>
      <p:sp>
        <p:nvSpPr>
          <p:cNvPr id="60" name="TextBox 59">
            <a:extLst>
              <a:ext uri="{FF2B5EF4-FFF2-40B4-BE49-F238E27FC236}">
                <a16:creationId xmlns:a16="http://schemas.microsoft.com/office/drawing/2014/main" id="{33F34CE6-5485-97C1-FD8A-2F0E410D9394}"/>
              </a:ext>
            </a:extLst>
          </p:cNvPr>
          <p:cNvSpPr txBox="1"/>
          <p:nvPr/>
        </p:nvSpPr>
        <p:spPr>
          <a:xfrm>
            <a:off x="3280505" y="5603085"/>
            <a:ext cx="2784222" cy="1200329"/>
          </a:xfrm>
          <a:prstGeom prst="rect">
            <a:avLst/>
          </a:prstGeom>
          <a:noFill/>
        </p:spPr>
        <p:txBody>
          <a:bodyPr wrap="square" rtlCol="0">
            <a:spAutoFit/>
          </a:bodyPr>
          <a:lstStyle/>
          <a:p>
            <a:r>
              <a:rPr lang="en-IN" sz="1800" b="0" i="0" u="none" strike="noStrike" dirty="0">
                <a:effectLst/>
                <a:latin typeface="Centaur" panose="02030504050205020304" pitchFamily="18" charset="0"/>
              </a:rPr>
              <a:t>PT100/1000 RTD – Water temperature detection with high accuracy </a:t>
            </a:r>
            <a:r>
              <a:rPr lang="en-US" sz="1800" b="0" i="0" dirty="0">
                <a:effectLst/>
                <a:latin typeface="Centaur" panose="02030504050205020304" pitchFamily="18" charset="0"/>
              </a:rPr>
              <a:t>​</a:t>
            </a:r>
          </a:p>
          <a:p>
            <a:endParaRPr lang="en-IN" dirty="0"/>
          </a:p>
        </p:txBody>
      </p:sp>
      <p:sp>
        <p:nvSpPr>
          <p:cNvPr id="61" name="TextBox 60">
            <a:extLst>
              <a:ext uri="{FF2B5EF4-FFF2-40B4-BE49-F238E27FC236}">
                <a16:creationId xmlns:a16="http://schemas.microsoft.com/office/drawing/2014/main" id="{3DD62707-F298-5439-F5E1-CC9B0D671FA9}"/>
              </a:ext>
            </a:extLst>
          </p:cNvPr>
          <p:cNvSpPr txBox="1"/>
          <p:nvPr/>
        </p:nvSpPr>
        <p:spPr>
          <a:xfrm>
            <a:off x="478274" y="555614"/>
            <a:ext cx="1621311" cy="6740307"/>
          </a:xfrm>
          <a:prstGeom prst="rect">
            <a:avLst/>
          </a:prstGeom>
          <a:noFill/>
        </p:spPr>
        <p:txBody>
          <a:bodyPr wrap="square" rtlCol="0">
            <a:spAutoFit/>
          </a:bodyPr>
          <a:lstStyle/>
          <a:p>
            <a:r>
              <a:rPr lang="en-US" sz="5400" dirty="0">
                <a:latin typeface="Berlin Sans FB Demi" panose="020E0802020502020306" pitchFamily="34" charset="0"/>
              </a:rPr>
              <a:t>S</a:t>
            </a:r>
          </a:p>
          <a:p>
            <a:r>
              <a:rPr lang="en-US" sz="5400" dirty="0">
                <a:latin typeface="Berlin Sans FB Demi" panose="020E0802020502020306" pitchFamily="34" charset="0"/>
              </a:rPr>
              <a:t>E</a:t>
            </a:r>
          </a:p>
          <a:p>
            <a:r>
              <a:rPr lang="en-US" sz="5400" dirty="0">
                <a:latin typeface="Berlin Sans FB Demi" panose="020E0802020502020306" pitchFamily="34" charset="0"/>
              </a:rPr>
              <a:t>N</a:t>
            </a:r>
          </a:p>
          <a:p>
            <a:r>
              <a:rPr lang="en-US" sz="5400" dirty="0">
                <a:latin typeface="Berlin Sans FB Demi" panose="020E0802020502020306" pitchFamily="34" charset="0"/>
              </a:rPr>
              <a:t>S</a:t>
            </a:r>
          </a:p>
          <a:p>
            <a:r>
              <a:rPr lang="en-US" sz="5400" dirty="0">
                <a:latin typeface="Berlin Sans FB Demi" panose="020E0802020502020306" pitchFamily="34" charset="0"/>
              </a:rPr>
              <a:t>O</a:t>
            </a:r>
          </a:p>
          <a:p>
            <a:r>
              <a:rPr lang="en-US" sz="5400" dirty="0">
                <a:latin typeface="Berlin Sans FB Demi" panose="020E0802020502020306" pitchFamily="34" charset="0"/>
              </a:rPr>
              <a:t>R</a:t>
            </a:r>
          </a:p>
          <a:p>
            <a:r>
              <a:rPr lang="en-US" sz="5400" dirty="0">
                <a:latin typeface="Berlin Sans FB Demi" panose="020E0802020502020306" pitchFamily="34" charset="0"/>
              </a:rPr>
              <a:t>S</a:t>
            </a:r>
          </a:p>
          <a:p>
            <a:endParaRPr lang="en-IN" sz="5400" dirty="0">
              <a:latin typeface="Berlin Sans FB Demi" panose="020E0802020502020306" pitchFamily="34" charset="0"/>
            </a:endParaRPr>
          </a:p>
        </p:txBody>
      </p:sp>
    </p:spTree>
    <p:extLst>
      <p:ext uri="{BB962C8B-B14F-4D97-AF65-F5344CB8AC3E}">
        <p14:creationId xmlns:p14="http://schemas.microsoft.com/office/powerpoint/2010/main" val="540943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0909C40-684F-0B5E-C0AE-8FF23C6EA96A}"/>
              </a:ext>
            </a:extLst>
          </p:cNvPr>
          <p:cNvPicPr>
            <a:picLocks noChangeAspect="1"/>
          </p:cNvPicPr>
          <p:nvPr/>
        </p:nvPicPr>
        <p:blipFill>
          <a:blip r:embed="rId2"/>
          <a:stretch>
            <a:fillRect/>
          </a:stretch>
        </p:blipFill>
        <p:spPr>
          <a:xfrm>
            <a:off x="8212842" y="262538"/>
            <a:ext cx="3276884" cy="1760373"/>
          </a:xfrm>
          <a:prstGeom prst="rect">
            <a:avLst/>
          </a:prstGeom>
        </p:spPr>
      </p:pic>
      <p:sp>
        <p:nvSpPr>
          <p:cNvPr id="3" name="TextBox 2">
            <a:extLst>
              <a:ext uri="{FF2B5EF4-FFF2-40B4-BE49-F238E27FC236}">
                <a16:creationId xmlns:a16="http://schemas.microsoft.com/office/drawing/2014/main" id="{AED20B6C-8CD6-777F-23A8-A3EA34665B26}"/>
              </a:ext>
            </a:extLst>
          </p:cNvPr>
          <p:cNvSpPr txBox="1"/>
          <p:nvPr/>
        </p:nvSpPr>
        <p:spPr>
          <a:xfrm>
            <a:off x="97276" y="1142724"/>
            <a:ext cx="2247089" cy="5078313"/>
          </a:xfrm>
          <a:prstGeom prst="rect">
            <a:avLst/>
          </a:prstGeom>
          <a:noFill/>
        </p:spPr>
        <p:txBody>
          <a:bodyPr wrap="square" rtlCol="0">
            <a:spAutoFit/>
          </a:bodyPr>
          <a:lstStyle/>
          <a:p>
            <a:r>
              <a:rPr lang="en-US" sz="5400" dirty="0">
                <a:latin typeface="Berlin Sans FB Demi" panose="020E0802020502020306" pitchFamily="34" charset="0"/>
              </a:rPr>
              <a:t>C</a:t>
            </a:r>
          </a:p>
          <a:p>
            <a:r>
              <a:rPr lang="en-US" sz="5400" dirty="0">
                <a:latin typeface="Berlin Sans FB Demi" panose="020E0802020502020306" pitchFamily="34" charset="0"/>
              </a:rPr>
              <a:t>L</a:t>
            </a:r>
          </a:p>
          <a:p>
            <a:r>
              <a:rPr lang="en-US" sz="5400" dirty="0">
                <a:latin typeface="Berlin Sans FB Demi" panose="020E0802020502020306" pitchFamily="34" charset="0"/>
              </a:rPr>
              <a:t>O</a:t>
            </a:r>
          </a:p>
          <a:p>
            <a:r>
              <a:rPr lang="en-US" sz="5400" dirty="0">
                <a:latin typeface="Berlin Sans FB Demi" panose="020E0802020502020306" pitchFamily="34" charset="0"/>
              </a:rPr>
              <a:t>U</a:t>
            </a:r>
          </a:p>
          <a:p>
            <a:r>
              <a:rPr lang="en-US" sz="5400" dirty="0">
                <a:latin typeface="Berlin Sans FB Demi" panose="020E0802020502020306" pitchFamily="34" charset="0"/>
              </a:rPr>
              <a:t>D</a:t>
            </a:r>
          </a:p>
          <a:p>
            <a:endParaRPr lang="en-IN" sz="5400" dirty="0">
              <a:latin typeface="Berlin Sans FB Demi" panose="020E0802020502020306" pitchFamily="34" charset="0"/>
            </a:endParaRPr>
          </a:p>
        </p:txBody>
      </p:sp>
      <p:sp>
        <p:nvSpPr>
          <p:cNvPr id="5" name="Rectangle 4">
            <a:extLst>
              <a:ext uri="{FF2B5EF4-FFF2-40B4-BE49-F238E27FC236}">
                <a16:creationId xmlns:a16="http://schemas.microsoft.com/office/drawing/2014/main" id="{11DB4FE2-0289-8AB4-78E5-7FCF1D34944F}"/>
              </a:ext>
            </a:extLst>
          </p:cNvPr>
          <p:cNvSpPr/>
          <p:nvPr/>
        </p:nvSpPr>
        <p:spPr>
          <a:xfrm>
            <a:off x="1134587" y="77604"/>
            <a:ext cx="5032169" cy="298649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a:p>
            <a:pPr algn="ctr"/>
            <a:r>
              <a:rPr lang="en-US" dirty="0"/>
              <a:t>1 .Data collection and storage </a:t>
            </a:r>
          </a:p>
          <a:p>
            <a:pPr algn="ctr"/>
            <a:r>
              <a:rPr lang="en-US" dirty="0"/>
              <a:t>Consists of </a:t>
            </a:r>
          </a:p>
          <a:p>
            <a:pPr marL="285750" indent="-285750" algn="ctr">
              <a:buFont typeface="Arial" panose="020B0604020202020204" pitchFamily="34" charset="0"/>
              <a:buChar char="•"/>
            </a:pPr>
            <a:r>
              <a:rPr lang="en-US" dirty="0"/>
              <a:t> IOT integration  - usage of AWS IOT sensors </a:t>
            </a:r>
          </a:p>
          <a:p>
            <a:pPr marL="285750" indent="-285750" algn="ctr">
              <a:buFont typeface="Arial" panose="020B0604020202020204" pitchFamily="34" charset="0"/>
              <a:buChar char="•"/>
            </a:pPr>
            <a:r>
              <a:rPr lang="en-US" dirty="0"/>
              <a:t>Satellite imagery – integrate the satellite data from the </a:t>
            </a:r>
            <a:r>
              <a:rPr lang="en-US" dirty="0" err="1"/>
              <a:t>Awifs</a:t>
            </a:r>
            <a:r>
              <a:rPr lang="en-US" dirty="0"/>
              <a:t> for storage and analysis purpose </a:t>
            </a:r>
          </a:p>
          <a:p>
            <a:pPr marL="285750" indent="-285750" algn="ctr">
              <a:buFont typeface="Arial" panose="020B0604020202020204" pitchFamily="34" charset="0"/>
              <a:buChar char="•"/>
            </a:pPr>
            <a:r>
              <a:rPr lang="en-US" dirty="0"/>
              <a:t>Data lake : create a centralized data lake using the AWS glue  to store and process the data</a:t>
            </a:r>
          </a:p>
          <a:p>
            <a:pPr marL="285750" indent="-285750" algn="ctr">
              <a:buFont typeface="Arial" panose="020B0604020202020204" pitchFamily="34" charset="0"/>
              <a:buChar char="•"/>
            </a:pPr>
            <a:endParaRPr lang="en-US" dirty="0"/>
          </a:p>
          <a:p>
            <a:pPr marL="285750" indent="-285750" algn="ctr">
              <a:buFont typeface="Arial" panose="020B0604020202020204" pitchFamily="34" charset="0"/>
              <a:buChar char="•"/>
            </a:pPr>
            <a:endParaRPr lang="en-US" dirty="0"/>
          </a:p>
          <a:p>
            <a:pPr marL="285750" indent="-285750" algn="ctr">
              <a:buFont typeface="Arial" panose="020B0604020202020204" pitchFamily="34" charset="0"/>
              <a:buChar char="•"/>
            </a:pPr>
            <a:endParaRPr lang="en-IN" dirty="0"/>
          </a:p>
        </p:txBody>
      </p:sp>
      <p:sp>
        <p:nvSpPr>
          <p:cNvPr id="6" name="Rectangle 5">
            <a:extLst>
              <a:ext uri="{FF2B5EF4-FFF2-40B4-BE49-F238E27FC236}">
                <a16:creationId xmlns:a16="http://schemas.microsoft.com/office/drawing/2014/main" id="{3D160149-9DCA-2601-0C7E-E695EE18D80D}"/>
              </a:ext>
            </a:extLst>
          </p:cNvPr>
          <p:cNvSpPr/>
          <p:nvPr/>
        </p:nvSpPr>
        <p:spPr>
          <a:xfrm>
            <a:off x="6824375" y="2539394"/>
            <a:ext cx="5032167" cy="341440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a:p>
            <a:pPr algn="ctr"/>
            <a:r>
              <a:rPr lang="en-US" dirty="0"/>
              <a:t>2. Data processing and analysis :</a:t>
            </a:r>
          </a:p>
          <a:p>
            <a:pPr marL="285750" indent="-285750" algn="ctr">
              <a:buFont typeface="Arial" panose="020B0604020202020204" pitchFamily="34" charset="0"/>
              <a:buChar char="•"/>
            </a:pPr>
            <a:r>
              <a:rPr lang="en-US" dirty="0"/>
              <a:t>Machine learning : usage of the AWS Sage maker to train the model  that can predict the GLOF using the historical data as well</a:t>
            </a:r>
          </a:p>
          <a:p>
            <a:pPr marL="285750" indent="-285750" algn="ctr">
              <a:buFont typeface="Arial" panose="020B0604020202020204" pitchFamily="34" charset="0"/>
              <a:buChar char="•"/>
            </a:pPr>
            <a:r>
              <a:rPr lang="en-US" dirty="0"/>
              <a:t>Using technologies like the EMR used to perform the data analytics</a:t>
            </a:r>
          </a:p>
          <a:p>
            <a:pPr marL="285750" indent="-285750" algn="ctr">
              <a:buFont typeface="Arial" panose="020B0604020202020204" pitchFamily="34" charset="0"/>
              <a:buChar char="•"/>
            </a:pPr>
            <a:r>
              <a:rPr lang="en-US" dirty="0"/>
              <a:t>Image processing : we can use services like the  EC2 instances to identify hazards like dam failures in advance </a:t>
            </a:r>
          </a:p>
          <a:p>
            <a:pPr marL="285750" indent="-285750" algn="ctr">
              <a:buFont typeface="Arial" panose="020B0604020202020204" pitchFamily="34" charset="0"/>
              <a:buChar char="•"/>
            </a:pPr>
            <a:endParaRPr lang="en-US" dirty="0"/>
          </a:p>
          <a:p>
            <a:pPr marL="285750" indent="-285750" algn="ctr">
              <a:buFont typeface="Arial" panose="020B0604020202020204" pitchFamily="34" charset="0"/>
              <a:buChar char="•"/>
            </a:pPr>
            <a:endParaRPr lang="en-US" dirty="0"/>
          </a:p>
          <a:p>
            <a:pPr marL="285750" indent="-285750" algn="ctr">
              <a:buFont typeface="Arial" panose="020B0604020202020204" pitchFamily="34" charset="0"/>
              <a:buChar char="•"/>
            </a:pPr>
            <a:endParaRPr lang="en-IN" dirty="0"/>
          </a:p>
        </p:txBody>
      </p:sp>
      <p:sp>
        <p:nvSpPr>
          <p:cNvPr id="7" name="Rectangle 6">
            <a:extLst>
              <a:ext uri="{FF2B5EF4-FFF2-40B4-BE49-F238E27FC236}">
                <a16:creationId xmlns:a16="http://schemas.microsoft.com/office/drawing/2014/main" id="{6FD46E49-638E-111B-C1A8-3A3773FE2876}"/>
              </a:ext>
            </a:extLst>
          </p:cNvPr>
          <p:cNvSpPr/>
          <p:nvPr/>
        </p:nvSpPr>
        <p:spPr>
          <a:xfrm>
            <a:off x="1168476" y="3190673"/>
            <a:ext cx="5032169" cy="341440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r>
              <a:rPr lang="en-US" dirty="0"/>
              <a:t>3. Real time monitoring and alerts :</a:t>
            </a:r>
          </a:p>
          <a:p>
            <a:pPr marL="285750" indent="-285750" algn="ctr">
              <a:buFont typeface="Arial" panose="020B0604020202020204" pitchFamily="34" charset="0"/>
              <a:buChar char="•"/>
            </a:pPr>
            <a:r>
              <a:rPr lang="en-US" sz="1800" b="1" i="0" u="none" strike="noStrike" dirty="0">
                <a:solidFill>
                  <a:srgbClr val="FFFFFF"/>
                </a:solidFill>
                <a:effectLst/>
                <a:latin typeface="Calibri" panose="020F0502020204030204" pitchFamily="34" charset="0"/>
              </a:rPr>
              <a:t>Kinesis Data Streams:</a:t>
            </a:r>
            <a:r>
              <a:rPr lang="en-US" sz="1800" b="0" i="0" u="none" strike="noStrike" dirty="0">
                <a:solidFill>
                  <a:srgbClr val="FFFFFF"/>
                </a:solidFill>
                <a:effectLst/>
                <a:latin typeface="Calibri" panose="020F0502020204030204" pitchFamily="34" charset="0"/>
              </a:rPr>
              <a:t> using this to stream real-time data from sensors and satellite imagery for immediate processing</a:t>
            </a:r>
            <a:r>
              <a:rPr lang="en-US" sz="1800" b="0" i="0" dirty="0">
                <a:solidFill>
                  <a:srgbClr val="FFFFFF"/>
                </a:solidFill>
                <a:effectLst/>
                <a:latin typeface="Calibri" panose="020F0502020204030204" pitchFamily="34" charset="0"/>
              </a:rPr>
              <a:t>​</a:t>
            </a:r>
          </a:p>
          <a:p>
            <a:pPr marL="285750" indent="-285750" algn="ctr">
              <a:buFont typeface="Arial" panose="020B0604020202020204" pitchFamily="34" charset="0"/>
              <a:buChar char="•"/>
            </a:pPr>
            <a:r>
              <a:rPr lang="en-US" sz="1800" b="1" i="0" u="none" strike="noStrike" dirty="0">
                <a:solidFill>
                  <a:srgbClr val="FFFFFF"/>
                </a:solidFill>
                <a:effectLst/>
                <a:latin typeface="Calibri" panose="020F0502020204030204" pitchFamily="34" charset="0"/>
              </a:rPr>
              <a:t>Lambda Functions:</a:t>
            </a:r>
            <a:r>
              <a:rPr lang="en-US" sz="1800" b="0" i="0" u="none" strike="noStrike" dirty="0">
                <a:solidFill>
                  <a:srgbClr val="FFFFFF"/>
                </a:solidFill>
                <a:effectLst/>
                <a:latin typeface="Calibri" panose="020F0502020204030204" pitchFamily="34" charset="0"/>
              </a:rPr>
              <a:t> Create serverless Lambda functions to trigger actions based on incoming data, such as sending alerts or activating downstream warning systems.</a:t>
            </a:r>
            <a:r>
              <a:rPr lang="en-US" sz="1800" b="0" i="0" dirty="0">
                <a:solidFill>
                  <a:srgbClr val="FFFFFF"/>
                </a:solidFill>
                <a:effectLst/>
                <a:latin typeface="Calibri" panose="020F0502020204030204" pitchFamily="34" charset="0"/>
              </a:rPr>
              <a:t>​</a:t>
            </a:r>
          </a:p>
          <a:p>
            <a:pPr marL="285750" indent="-285750" algn="ctr">
              <a:buFont typeface="Arial" panose="020B0604020202020204" pitchFamily="34" charset="0"/>
              <a:buChar char="•"/>
            </a:pPr>
            <a:r>
              <a:rPr lang="en-US" sz="1800" b="1" i="0" u="none" strike="noStrike" dirty="0">
                <a:solidFill>
                  <a:srgbClr val="FFFFFF"/>
                </a:solidFill>
                <a:effectLst/>
                <a:latin typeface="Calibri" panose="020F0502020204030204" pitchFamily="34" charset="0"/>
              </a:rPr>
              <a:t>SNS (Simple Notification Service):</a:t>
            </a:r>
            <a:r>
              <a:rPr lang="en-US" u="none" strike="noStrike" dirty="0">
                <a:solidFill>
                  <a:srgbClr val="FFFFFF"/>
                </a:solidFill>
                <a:latin typeface="Calibri" panose="020F0502020204030204" pitchFamily="34" charset="0"/>
              </a:rPr>
              <a:t>sending simple notifications</a:t>
            </a:r>
            <a:endParaRPr lang="en-US" sz="1800" b="0" i="0" dirty="0">
              <a:solidFill>
                <a:srgbClr val="FFFFFF"/>
              </a:solidFill>
              <a:effectLst/>
              <a:latin typeface="Calibri" panose="020F0502020204030204" pitchFamily="34" charset="0"/>
            </a:endParaRPr>
          </a:p>
          <a:p>
            <a:pPr marL="285750" indent="-285750" algn="ctr">
              <a:buFont typeface="Arial" panose="020B0604020202020204" pitchFamily="34" charset="0"/>
              <a:buChar char="•"/>
            </a:pPr>
            <a:endParaRPr lang="en-US" sz="1800" b="0" i="0" dirty="0">
              <a:solidFill>
                <a:srgbClr val="FFFFFF"/>
              </a:solidFill>
              <a:effectLst/>
              <a:latin typeface="Calibri" panose="020F0502020204030204" pitchFamily="34" charset="0"/>
            </a:endParaRPr>
          </a:p>
          <a:p>
            <a:pPr marL="285750" indent="-285750" algn="ctr">
              <a:buFont typeface="Arial" panose="020B0604020202020204" pitchFamily="34" charset="0"/>
              <a:buChar char="•"/>
            </a:pPr>
            <a:endParaRPr lang="en-US" b="0" i="0" dirty="0">
              <a:solidFill>
                <a:srgbClr val="FFFFFF"/>
              </a:solidFill>
              <a:effectLst/>
              <a:latin typeface="Arial" panose="020B0604020202020204" pitchFamily="34" charset="0"/>
            </a:endParaRPr>
          </a:p>
          <a:p>
            <a:pPr marL="285750" indent="-285750" algn="ctr">
              <a:buFont typeface="Arial" panose="020B0604020202020204" pitchFamily="34" charset="0"/>
              <a:buChar char="•"/>
            </a:pPr>
            <a:endParaRPr lang="en-US" sz="1800" b="0" i="0" dirty="0">
              <a:solidFill>
                <a:srgbClr val="FFFFFF"/>
              </a:solidFill>
              <a:effectLst/>
              <a:latin typeface="Calibri" panose="020F0502020204030204" pitchFamily="34" charset="0"/>
            </a:endParaRPr>
          </a:p>
          <a:p>
            <a:pPr marL="285750" indent="-285750" algn="ctr">
              <a:buFont typeface="Arial" panose="020B0604020202020204" pitchFamily="34" charset="0"/>
              <a:buChar char="•"/>
            </a:pPr>
            <a:endParaRPr lang="en-US" b="0" i="0" dirty="0">
              <a:solidFill>
                <a:srgbClr val="FFFFFF"/>
              </a:solidFill>
              <a:effectLst/>
              <a:latin typeface="Arial" panose="020B0604020202020204" pitchFamily="34" charset="0"/>
            </a:endParaRPr>
          </a:p>
          <a:p>
            <a:pPr algn="ctr"/>
            <a:endParaRPr lang="en-US" dirty="0"/>
          </a:p>
          <a:p>
            <a:pPr marL="285750" indent="-285750" algn="ctr">
              <a:buFont typeface="Arial" panose="020B0604020202020204" pitchFamily="34" charset="0"/>
              <a:buChar char="•"/>
            </a:pPr>
            <a:endParaRPr lang="en-IN" dirty="0"/>
          </a:p>
        </p:txBody>
      </p:sp>
      <p:cxnSp>
        <p:nvCxnSpPr>
          <p:cNvPr id="16" name="Connector: Elbow 15">
            <a:extLst>
              <a:ext uri="{FF2B5EF4-FFF2-40B4-BE49-F238E27FC236}">
                <a16:creationId xmlns:a16="http://schemas.microsoft.com/office/drawing/2014/main" id="{4CA816C6-205A-D07E-A426-F41679D9323E}"/>
              </a:ext>
            </a:extLst>
          </p:cNvPr>
          <p:cNvCxnSpPr/>
          <p:nvPr/>
        </p:nvCxnSpPr>
        <p:spPr>
          <a:xfrm rot="16200000" flipH="1">
            <a:off x="6449438" y="1294254"/>
            <a:ext cx="1206230" cy="1147864"/>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7AD6271-D144-7BCA-7451-85845BF06EC4}"/>
              </a:ext>
            </a:extLst>
          </p:cNvPr>
          <p:cNvCxnSpPr/>
          <p:nvPr/>
        </p:nvCxnSpPr>
        <p:spPr>
          <a:xfrm flipH="1">
            <a:off x="6252989" y="4036979"/>
            <a:ext cx="48827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45C0BEC-3EDA-F75C-93AC-DE906C7C79BB}"/>
              </a:ext>
            </a:extLst>
          </p:cNvPr>
          <p:cNvCxnSpPr/>
          <p:nvPr/>
        </p:nvCxnSpPr>
        <p:spPr>
          <a:xfrm flipH="1">
            <a:off x="6200645" y="1265071"/>
            <a:ext cx="2779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89257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150E0C9-CF2C-FCA3-3AF0-9A4AE47EAA2E}"/>
              </a:ext>
            </a:extLst>
          </p:cNvPr>
          <p:cNvSpPr txBox="1"/>
          <p:nvPr/>
        </p:nvSpPr>
        <p:spPr>
          <a:xfrm>
            <a:off x="1595337" y="447233"/>
            <a:ext cx="8287966" cy="1323439"/>
          </a:xfrm>
          <a:prstGeom prst="rect">
            <a:avLst/>
          </a:prstGeom>
          <a:noFill/>
        </p:spPr>
        <p:txBody>
          <a:bodyPr wrap="square" rtlCol="0">
            <a:spAutoFit/>
          </a:bodyPr>
          <a:lstStyle/>
          <a:p>
            <a:r>
              <a:rPr lang="en-US" sz="4000" dirty="0">
                <a:latin typeface="Berlin Sans FB Demi" panose="020E0802020502020306" pitchFamily="34" charset="0"/>
              </a:rPr>
              <a:t>INTEGRATION :</a:t>
            </a:r>
          </a:p>
          <a:p>
            <a:endParaRPr lang="en-US" sz="4000" dirty="0">
              <a:latin typeface="Berlin Sans FB Demi" panose="020E0802020502020306" pitchFamily="34" charset="0"/>
            </a:endParaRPr>
          </a:p>
        </p:txBody>
      </p:sp>
      <p:pic>
        <p:nvPicPr>
          <p:cNvPr id="1026" name="Picture 2" descr="A diagram of a black rectangular object with white text&#10;&#10;Description automatically generated">
            <a:extLst>
              <a:ext uri="{FF2B5EF4-FFF2-40B4-BE49-F238E27FC236}">
                <a16:creationId xmlns:a16="http://schemas.microsoft.com/office/drawing/2014/main" id="{A6F81C49-319E-D778-8397-B2443C600E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327" y="1936042"/>
            <a:ext cx="7191375" cy="3276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A98CC2C-2C3E-C9D3-83D8-1D818CD76465}"/>
              </a:ext>
            </a:extLst>
          </p:cNvPr>
          <p:cNvSpPr txBox="1"/>
          <p:nvPr/>
        </p:nvSpPr>
        <p:spPr>
          <a:xfrm>
            <a:off x="8574932" y="1867711"/>
            <a:ext cx="2616741" cy="2031325"/>
          </a:xfrm>
          <a:prstGeom prst="rect">
            <a:avLst/>
          </a:prstGeom>
          <a:noFill/>
        </p:spPr>
        <p:txBody>
          <a:bodyPr wrap="square" rtlCol="0">
            <a:spAutoFit/>
          </a:bodyPr>
          <a:lstStyle/>
          <a:p>
            <a:r>
              <a:rPr lang="en-US" dirty="0">
                <a:latin typeface="Centaur" panose="02030504050205020304" pitchFamily="18" charset="0"/>
              </a:rPr>
              <a:t>This data from the sensors are taken and then merged into a data lake which can again be used for monitoring the glaciers </a:t>
            </a:r>
          </a:p>
          <a:p>
            <a:r>
              <a:rPr lang="en-US" dirty="0">
                <a:latin typeface="Centaur" panose="02030504050205020304" pitchFamily="18" charset="0"/>
              </a:rPr>
              <a:t>These sensor will provide the monitored data </a:t>
            </a:r>
          </a:p>
        </p:txBody>
      </p:sp>
    </p:spTree>
    <p:extLst>
      <p:ext uri="{BB962C8B-B14F-4D97-AF65-F5344CB8AC3E}">
        <p14:creationId xmlns:p14="http://schemas.microsoft.com/office/powerpoint/2010/main" val="192898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7198F91-1A13-F95F-4972-EE38FE961F33}"/>
              </a:ext>
            </a:extLst>
          </p:cNvPr>
          <p:cNvSpPr/>
          <p:nvPr/>
        </p:nvSpPr>
        <p:spPr>
          <a:xfrm>
            <a:off x="4457850" y="72028"/>
            <a:ext cx="3083669" cy="642025"/>
          </a:xfrm>
          <a:prstGeom prst="roundRect">
            <a:avLst/>
          </a:prstGeom>
          <a:solidFill>
            <a:srgbClr val="0070C0"/>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dirty="0">
                <a:solidFill>
                  <a:schemeClr val="tx1"/>
                </a:solidFill>
              </a:rPr>
              <a:t>DATA LAKE </a:t>
            </a:r>
            <a:endParaRPr lang="en-IN" sz="2400" dirty="0">
              <a:solidFill>
                <a:schemeClr val="tx1"/>
              </a:solidFill>
            </a:endParaRPr>
          </a:p>
        </p:txBody>
      </p:sp>
      <p:sp>
        <p:nvSpPr>
          <p:cNvPr id="3" name="Rectangle: Rounded Corners 2">
            <a:extLst>
              <a:ext uri="{FF2B5EF4-FFF2-40B4-BE49-F238E27FC236}">
                <a16:creationId xmlns:a16="http://schemas.microsoft.com/office/drawing/2014/main" id="{39048953-1D58-4BE9-B770-0B0DA1FA6A8F}"/>
              </a:ext>
            </a:extLst>
          </p:cNvPr>
          <p:cNvSpPr/>
          <p:nvPr/>
        </p:nvSpPr>
        <p:spPr>
          <a:xfrm>
            <a:off x="1230549" y="1032755"/>
            <a:ext cx="4437435" cy="796046"/>
          </a:xfrm>
          <a:prstGeom prst="roundRect">
            <a:avLst/>
          </a:prstGeom>
          <a:solidFill>
            <a:srgbClr val="0070C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Data preprocessing for Logistic regression(scaling+ Flattening + Binary Target)	</a:t>
            </a:r>
            <a:endParaRPr lang="en-IN" dirty="0"/>
          </a:p>
        </p:txBody>
      </p:sp>
      <p:sp>
        <p:nvSpPr>
          <p:cNvPr id="4" name="Rectangle: Rounded Corners 3">
            <a:extLst>
              <a:ext uri="{FF2B5EF4-FFF2-40B4-BE49-F238E27FC236}">
                <a16:creationId xmlns:a16="http://schemas.microsoft.com/office/drawing/2014/main" id="{790895D2-1026-F9E7-2A24-E9D049C5886B}"/>
              </a:ext>
            </a:extLst>
          </p:cNvPr>
          <p:cNvSpPr/>
          <p:nvPr/>
        </p:nvSpPr>
        <p:spPr>
          <a:xfrm>
            <a:off x="7021749" y="1036808"/>
            <a:ext cx="4101776" cy="693098"/>
          </a:xfrm>
          <a:prstGeom prst="roundRect">
            <a:avLst/>
          </a:prstGeom>
          <a:solidFill>
            <a:srgbClr val="0070C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Data preprocessing for LSTM</a:t>
            </a:r>
          </a:p>
          <a:p>
            <a:pPr algn="ctr"/>
            <a:r>
              <a:rPr lang="en-US" dirty="0"/>
              <a:t>(Scaling + Sequence creation)</a:t>
            </a:r>
            <a:endParaRPr lang="en-IN" dirty="0"/>
          </a:p>
        </p:txBody>
      </p:sp>
      <p:sp>
        <p:nvSpPr>
          <p:cNvPr id="5" name="Rectangle: Rounded Corners 4">
            <a:extLst>
              <a:ext uri="{FF2B5EF4-FFF2-40B4-BE49-F238E27FC236}">
                <a16:creationId xmlns:a16="http://schemas.microsoft.com/office/drawing/2014/main" id="{6999EF85-051D-ADE1-F921-3AF4D1CD40D8}"/>
              </a:ext>
            </a:extLst>
          </p:cNvPr>
          <p:cNvSpPr/>
          <p:nvPr/>
        </p:nvSpPr>
        <p:spPr>
          <a:xfrm>
            <a:off x="7128756" y="2109867"/>
            <a:ext cx="3994769" cy="547396"/>
          </a:xfrm>
          <a:prstGeom prst="roundRect">
            <a:avLst/>
          </a:prstGeom>
          <a:solidFill>
            <a:srgbClr val="0070C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LSTM Model </a:t>
            </a:r>
          </a:p>
          <a:p>
            <a:pPr algn="ctr"/>
            <a:r>
              <a:rPr lang="en-US" dirty="0"/>
              <a:t>Training </a:t>
            </a:r>
            <a:endParaRPr lang="en-IN" dirty="0"/>
          </a:p>
        </p:txBody>
      </p:sp>
      <p:sp>
        <p:nvSpPr>
          <p:cNvPr id="7" name="Rectangle: Rounded Corners 6">
            <a:extLst>
              <a:ext uri="{FF2B5EF4-FFF2-40B4-BE49-F238E27FC236}">
                <a16:creationId xmlns:a16="http://schemas.microsoft.com/office/drawing/2014/main" id="{579E8807-BD36-E189-F931-362E1526236B}"/>
              </a:ext>
            </a:extLst>
          </p:cNvPr>
          <p:cNvSpPr/>
          <p:nvPr/>
        </p:nvSpPr>
        <p:spPr>
          <a:xfrm>
            <a:off x="1296719" y="2147503"/>
            <a:ext cx="4143983" cy="503281"/>
          </a:xfrm>
          <a:prstGeom prst="roundRect">
            <a:avLst/>
          </a:prstGeom>
          <a:solidFill>
            <a:srgbClr val="0070C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Logistic regression </a:t>
            </a:r>
          </a:p>
          <a:p>
            <a:pPr algn="ctr"/>
            <a:r>
              <a:rPr lang="en-US" dirty="0"/>
              <a:t>Model training </a:t>
            </a:r>
            <a:endParaRPr lang="en-IN" dirty="0"/>
          </a:p>
        </p:txBody>
      </p:sp>
      <p:sp>
        <p:nvSpPr>
          <p:cNvPr id="8" name="Rectangle: Rounded Corners 7">
            <a:extLst>
              <a:ext uri="{FF2B5EF4-FFF2-40B4-BE49-F238E27FC236}">
                <a16:creationId xmlns:a16="http://schemas.microsoft.com/office/drawing/2014/main" id="{DB0EB67E-7981-C0B8-06A8-E3251A131505}"/>
              </a:ext>
            </a:extLst>
          </p:cNvPr>
          <p:cNvSpPr/>
          <p:nvPr/>
        </p:nvSpPr>
        <p:spPr>
          <a:xfrm>
            <a:off x="3093394" y="2877359"/>
            <a:ext cx="6147881" cy="642025"/>
          </a:xfrm>
          <a:prstGeom prst="roundRect">
            <a:avLst/>
          </a:prstGeom>
          <a:solidFill>
            <a:srgbClr val="0070C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Real time data Simulation</a:t>
            </a:r>
          </a:p>
          <a:p>
            <a:pPr algn="ctr"/>
            <a:r>
              <a:rPr lang="en-US" dirty="0"/>
              <a:t>(appending new data) </a:t>
            </a:r>
            <a:endParaRPr lang="en-IN" dirty="0"/>
          </a:p>
        </p:txBody>
      </p:sp>
      <p:sp>
        <p:nvSpPr>
          <p:cNvPr id="9" name="Rectangle: Rounded Corners 8">
            <a:extLst>
              <a:ext uri="{FF2B5EF4-FFF2-40B4-BE49-F238E27FC236}">
                <a16:creationId xmlns:a16="http://schemas.microsoft.com/office/drawing/2014/main" id="{2384CC30-79DA-8C5F-4686-488EEF39A468}"/>
              </a:ext>
            </a:extLst>
          </p:cNvPr>
          <p:cNvSpPr/>
          <p:nvPr/>
        </p:nvSpPr>
        <p:spPr>
          <a:xfrm>
            <a:off x="3598200" y="3753335"/>
            <a:ext cx="5032443" cy="414236"/>
          </a:xfrm>
          <a:prstGeom prst="roundRect">
            <a:avLst/>
          </a:prstGeom>
          <a:solidFill>
            <a:srgbClr val="0070C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Real time prediction with LSTM </a:t>
            </a:r>
            <a:endParaRPr lang="en-IN" dirty="0"/>
          </a:p>
        </p:txBody>
      </p:sp>
      <p:sp>
        <p:nvSpPr>
          <p:cNvPr id="10" name="Rectangle: Rounded Corners 9">
            <a:extLst>
              <a:ext uri="{FF2B5EF4-FFF2-40B4-BE49-F238E27FC236}">
                <a16:creationId xmlns:a16="http://schemas.microsoft.com/office/drawing/2014/main" id="{4BAFA0C5-3E76-6089-BBD6-5C573DAB170A}"/>
              </a:ext>
            </a:extLst>
          </p:cNvPr>
          <p:cNvSpPr/>
          <p:nvPr/>
        </p:nvSpPr>
        <p:spPr>
          <a:xfrm>
            <a:off x="3013898" y="4387984"/>
            <a:ext cx="6147881" cy="575949"/>
          </a:xfrm>
          <a:prstGeom prst="roundRect">
            <a:avLst/>
          </a:prstGeom>
          <a:solidFill>
            <a:srgbClr val="0070C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Real time prediction with logistic regression (Probability calculation </a:t>
            </a:r>
            <a:endParaRPr lang="en-IN" dirty="0"/>
          </a:p>
        </p:txBody>
      </p:sp>
      <p:sp>
        <p:nvSpPr>
          <p:cNvPr id="12" name="Rectangle: Rounded Corners 11">
            <a:extLst>
              <a:ext uri="{FF2B5EF4-FFF2-40B4-BE49-F238E27FC236}">
                <a16:creationId xmlns:a16="http://schemas.microsoft.com/office/drawing/2014/main" id="{FF6EE789-B79A-8371-8C0F-9C2F94FA0FE2}"/>
              </a:ext>
            </a:extLst>
          </p:cNvPr>
          <p:cNvSpPr/>
          <p:nvPr/>
        </p:nvSpPr>
        <p:spPr>
          <a:xfrm>
            <a:off x="4149969" y="6078858"/>
            <a:ext cx="3928906" cy="575949"/>
          </a:xfrm>
          <a:prstGeom prst="roundRect">
            <a:avLst/>
          </a:prstGeom>
          <a:solidFill>
            <a:srgbClr val="0070C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Visualization </a:t>
            </a:r>
            <a:r>
              <a:rPr lang="en-US" dirty="0">
                <a:sym typeface="Wingdings" panose="05000000000000000000" pitchFamily="2" charset="2"/>
              </a:rPr>
              <a:t>(Actual vs predicted data + Warning)</a:t>
            </a:r>
            <a:endParaRPr lang="en-IN" dirty="0"/>
          </a:p>
        </p:txBody>
      </p:sp>
      <p:sp>
        <p:nvSpPr>
          <p:cNvPr id="13" name="Rectangle: Rounded Corners 12">
            <a:extLst>
              <a:ext uri="{FF2B5EF4-FFF2-40B4-BE49-F238E27FC236}">
                <a16:creationId xmlns:a16="http://schemas.microsoft.com/office/drawing/2014/main" id="{395520A7-3481-1539-5343-35487E0EE334}"/>
              </a:ext>
            </a:extLst>
          </p:cNvPr>
          <p:cNvSpPr/>
          <p:nvPr/>
        </p:nvSpPr>
        <p:spPr>
          <a:xfrm>
            <a:off x="3651114" y="5312108"/>
            <a:ext cx="4873451" cy="489628"/>
          </a:xfrm>
          <a:prstGeom prst="roundRect">
            <a:avLst/>
          </a:prstGeom>
          <a:solidFill>
            <a:srgbClr val="0070C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Warning generation (based on the probability </a:t>
            </a:r>
            <a:endParaRPr lang="en-IN" dirty="0"/>
          </a:p>
        </p:txBody>
      </p:sp>
      <p:cxnSp>
        <p:nvCxnSpPr>
          <p:cNvPr id="17" name="Straight Connector 16">
            <a:extLst>
              <a:ext uri="{FF2B5EF4-FFF2-40B4-BE49-F238E27FC236}">
                <a16:creationId xmlns:a16="http://schemas.microsoft.com/office/drawing/2014/main" id="{004D0B34-D79A-A009-5D9E-B21DE976BA8C}"/>
              </a:ext>
            </a:extLst>
          </p:cNvPr>
          <p:cNvCxnSpPr>
            <a:cxnSpLocks/>
          </p:cNvCxnSpPr>
          <p:nvPr/>
        </p:nvCxnSpPr>
        <p:spPr>
          <a:xfrm flipH="1">
            <a:off x="5181600" y="728369"/>
            <a:ext cx="486384" cy="3043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8A54BDC-19CE-683D-C122-DD1D26381F8E}"/>
              </a:ext>
            </a:extLst>
          </p:cNvPr>
          <p:cNvCxnSpPr>
            <a:cxnSpLocks/>
          </p:cNvCxnSpPr>
          <p:nvPr/>
        </p:nvCxnSpPr>
        <p:spPr>
          <a:xfrm>
            <a:off x="6405090" y="732422"/>
            <a:ext cx="949438" cy="3238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BE5BDFC-DCF0-5499-2B35-F246DAC3858E}"/>
              </a:ext>
            </a:extLst>
          </p:cNvPr>
          <p:cNvCxnSpPr>
            <a:cxnSpLocks/>
          </p:cNvCxnSpPr>
          <p:nvPr/>
        </p:nvCxnSpPr>
        <p:spPr>
          <a:xfrm>
            <a:off x="3639088" y="1829241"/>
            <a:ext cx="0" cy="3238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6ABD86C-ECDE-0C47-05BE-B66376B6D293}"/>
              </a:ext>
            </a:extLst>
          </p:cNvPr>
          <p:cNvCxnSpPr>
            <a:cxnSpLocks/>
          </p:cNvCxnSpPr>
          <p:nvPr/>
        </p:nvCxnSpPr>
        <p:spPr>
          <a:xfrm>
            <a:off x="8976849" y="1729906"/>
            <a:ext cx="0" cy="3443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5CC61DD-AD2E-3E52-B95D-FDC24B98DE25}"/>
              </a:ext>
            </a:extLst>
          </p:cNvPr>
          <p:cNvCxnSpPr>
            <a:cxnSpLocks/>
            <a:endCxn id="8" idx="0"/>
          </p:cNvCxnSpPr>
          <p:nvPr/>
        </p:nvCxnSpPr>
        <p:spPr>
          <a:xfrm>
            <a:off x="4027462" y="2650784"/>
            <a:ext cx="2139873" cy="226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99490EE-CB1C-C8E5-B73F-8234E8205F04}"/>
              </a:ext>
            </a:extLst>
          </p:cNvPr>
          <p:cNvCxnSpPr>
            <a:cxnSpLocks/>
            <a:endCxn id="8" idx="0"/>
          </p:cNvCxnSpPr>
          <p:nvPr/>
        </p:nvCxnSpPr>
        <p:spPr>
          <a:xfrm flipH="1">
            <a:off x="6167335" y="2657263"/>
            <a:ext cx="2730743" cy="2200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4E074D8-7376-C90A-B932-8876EC85688A}"/>
              </a:ext>
            </a:extLst>
          </p:cNvPr>
          <p:cNvCxnSpPr>
            <a:cxnSpLocks/>
          </p:cNvCxnSpPr>
          <p:nvPr/>
        </p:nvCxnSpPr>
        <p:spPr>
          <a:xfrm>
            <a:off x="6096000" y="3519384"/>
            <a:ext cx="0" cy="226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F9BB255-F11C-9F06-90BA-66C825D29440}"/>
              </a:ext>
            </a:extLst>
          </p:cNvPr>
          <p:cNvCxnSpPr>
            <a:cxnSpLocks/>
          </p:cNvCxnSpPr>
          <p:nvPr/>
        </p:nvCxnSpPr>
        <p:spPr>
          <a:xfrm>
            <a:off x="6100916" y="4167571"/>
            <a:ext cx="0" cy="226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ADF7DED-0E35-05F7-8DEA-FE1EF6F79587}"/>
              </a:ext>
            </a:extLst>
          </p:cNvPr>
          <p:cNvCxnSpPr>
            <a:cxnSpLocks/>
            <a:stCxn id="10" idx="2"/>
            <a:endCxn id="13" idx="0"/>
          </p:cNvCxnSpPr>
          <p:nvPr/>
        </p:nvCxnSpPr>
        <p:spPr>
          <a:xfrm>
            <a:off x="6087839" y="4963933"/>
            <a:ext cx="1" cy="348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12EB1DB-09AD-A60E-DA14-362FBCC82AD9}"/>
              </a:ext>
            </a:extLst>
          </p:cNvPr>
          <p:cNvCxnSpPr>
            <a:cxnSpLocks/>
            <a:stCxn id="13" idx="2"/>
          </p:cNvCxnSpPr>
          <p:nvPr/>
        </p:nvCxnSpPr>
        <p:spPr>
          <a:xfrm flipH="1">
            <a:off x="6074762" y="5801736"/>
            <a:ext cx="13078" cy="2771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264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4BF63-63AE-F24D-45E9-0E7AF964553E}"/>
              </a:ext>
            </a:extLst>
          </p:cNvPr>
          <p:cNvSpPr>
            <a:spLocks noGrp="1"/>
          </p:cNvSpPr>
          <p:nvPr>
            <p:ph type="title"/>
          </p:nvPr>
        </p:nvSpPr>
        <p:spPr>
          <a:xfrm>
            <a:off x="428947" y="123290"/>
            <a:ext cx="10131425" cy="1456267"/>
          </a:xfrm>
        </p:spPr>
        <p:txBody>
          <a:bodyPr/>
          <a:lstStyle/>
          <a:p>
            <a:r>
              <a:rPr lang="en-IN" b="1" dirty="0">
                <a:latin typeface="Berlin Sans FB" panose="020E0602020502020306" pitchFamily="34" charset="0"/>
              </a:rPr>
              <a:t>Machine learning</a:t>
            </a:r>
          </a:p>
        </p:txBody>
      </p:sp>
      <p:sp>
        <p:nvSpPr>
          <p:cNvPr id="3" name="Content Placeholder 2">
            <a:extLst>
              <a:ext uri="{FF2B5EF4-FFF2-40B4-BE49-F238E27FC236}">
                <a16:creationId xmlns:a16="http://schemas.microsoft.com/office/drawing/2014/main" id="{CA64F489-CA9C-DA4D-CE1E-7B701242C8B3}"/>
              </a:ext>
            </a:extLst>
          </p:cNvPr>
          <p:cNvSpPr>
            <a:spLocks noGrp="1"/>
          </p:cNvSpPr>
          <p:nvPr>
            <p:ph idx="1"/>
          </p:nvPr>
        </p:nvSpPr>
        <p:spPr>
          <a:xfrm>
            <a:off x="428947" y="1737997"/>
            <a:ext cx="10131425" cy="3649133"/>
          </a:xfrm>
        </p:spPr>
        <p:txBody>
          <a:bodyPr>
            <a:normAutofit fontScale="92500" lnSpcReduction="10000"/>
          </a:bodyPr>
          <a:lstStyle/>
          <a:p>
            <a:r>
              <a:rPr lang="en-US" sz="2000" dirty="0"/>
              <a:t>Data Loading: It loads real data from a CSV file (from a data lake) and extracts the relevant time series values.</a:t>
            </a:r>
          </a:p>
          <a:p>
            <a:r>
              <a:rPr lang="en-US" sz="2000" dirty="0"/>
              <a:t>​​Preprocessing: Scales the data and prepares it into small sequences to be used for training and prediction.</a:t>
            </a:r>
          </a:p>
          <a:p>
            <a:r>
              <a:rPr lang="en-US" sz="2000" dirty="0"/>
              <a:t>​​LSTM Model Building: A simple LSTM (Long Short-Term Memory) model is built to predict future values based on past data.​​</a:t>
            </a:r>
          </a:p>
          <a:p>
            <a:r>
              <a:rPr lang="en-US" sz="2000" dirty="0"/>
              <a:t>Model Training: The LSTM model is trained on the preprocessed sequences.</a:t>
            </a:r>
          </a:p>
          <a:p>
            <a:r>
              <a:rPr lang="en-US" sz="2000" dirty="0"/>
              <a:t>​Real-Time Prediction: It simulates new data coming in and continuously predicts future values based on recent trends.​​</a:t>
            </a:r>
          </a:p>
          <a:p>
            <a:r>
              <a:rPr lang="en-US" sz="2000" dirty="0"/>
              <a:t>Visualization: The actual and predicted values are plotted, showing real-time forecasting over time.​​</a:t>
            </a:r>
            <a:endParaRPr lang="en-IN" sz="2000" dirty="0"/>
          </a:p>
        </p:txBody>
      </p:sp>
    </p:spTree>
    <p:extLst>
      <p:ext uri="{BB962C8B-B14F-4D97-AF65-F5344CB8AC3E}">
        <p14:creationId xmlns:p14="http://schemas.microsoft.com/office/powerpoint/2010/main" val="17240087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F08B90B-70ED-4539-9C14-FB2728D9064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0D51BCB-0419-432E-B7F1-25548446A625}">
  <ds:schemaRefs>
    <ds:schemaRef ds:uri="http://schemas.microsoft.com/sharepoint/v3/contenttype/forms"/>
  </ds:schemaRefs>
</ds:datastoreItem>
</file>

<file path=customXml/itemProps3.xml><?xml version="1.0" encoding="utf-8"?>
<ds:datastoreItem xmlns:ds="http://schemas.openxmlformats.org/officeDocument/2006/customXml" ds:itemID="{9E8D3305-1D9D-4BC8-A40F-6F8AE50BD7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Future design</Template>
  <TotalTime>1060</TotalTime>
  <Words>1028</Words>
  <Application>Microsoft Office PowerPoint</Application>
  <PresentationFormat>Widescreen</PresentationFormat>
  <Paragraphs>157</Paragraphs>
  <Slides>14</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14</vt:i4>
      </vt:variant>
    </vt:vector>
  </HeadingPairs>
  <TitlesOfParts>
    <vt:vector size="27" baseType="lpstr">
      <vt:lpstr>Arial</vt:lpstr>
      <vt:lpstr>Arial Rounded MT Bold</vt:lpstr>
      <vt:lpstr>Berlin Sans FB</vt:lpstr>
      <vt:lpstr>Berlin Sans FB Demi</vt:lpstr>
      <vt:lpstr>Britannic Bold</vt:lpstr>
      <vt:lpstr>Calibri</vt:lpstr>
      <vt:lpstr>Calibri Light</vt:lpstr>
      <vt:lpstr>Californian FB</vt:lpstr>
      <vt:lpstr>Centaur</vt:lpstr>
      <vt:lpstr>Consolas</vt:lpstr>
      <vt:lpstr>Segoe UI</vt:lpstr>
      <vt:lpstr>Wingdings</vt:lpstr>
      <vt:lpstr>Celestial</vt:lpstr>
      <vt:lpstr>GLACIAL LAKE OUTBURST FLOOD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pradita G</dc:creator>
  <cp:lastModifiedBy>S.VARUN KARTHIK</cp:lastModifiedBy>
  <cp:revision>11</cp:revision>
  <dcterms:created xsi:type="dcterms:W3CDTF">2024-09-16T19:55:31Z</dcterms:created>
  <dcterms:modified xsi:type="dcterms:W3CDTF">2024-09-28T17:37:21Z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